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Lst>
  <p:notesMasterIdLst>
    <p:notesMasterId r:id="rId29"/>
  </p:notesMasterIdLst>
  <p:sldIdLst>
    <p:sldId id="646" r:id="rId3"/>
    <p:sldId id="665" r:id="rId4"/>
    <p:sldId id="666" r:id="rId5"/>
    <p:sldId id="667" r:id="rId6"/>
    <p:sldId id="668" r:id="rId7"/>
    <p:sldId id="669" r:id="rId8"/>
    <p:sldId id="670" r:id="rId9"/>
    <p:sldId id="671" r:id="rId10"/>
    <p:sldId id="672" r:id="rId11"/>
    <p:sldId id="677" r:id="rId12"/>
    <p:sldId id="679" r:id="rId13"/>
    <p:sldId id="673" r:id="rId14"/>
    <p:sldId id="277" r:id="rId15"/>
    <p:sldId id="682" r:id="rId16"/>
    <p:sldId id="699" r:id="rId17"/>
    <p:sldId id="683" r:id="rId18"/>
    <p:sldId id="685" r:id="rId19"/>
    <p:sldId id="686" r:id="rId20"/>
    <p:sldId id="687" r:id="rId21"/>
    <p:sldId id="313" r:id="rId22"/>
    <p:sldId id="688" r:id="rId23"/>
    <p:sldId id="689" r:id="rId24"/>
    <p:sldId id="690" r:id="rId25"/>
    <p:sldId id="680" r:id="rId26"/>
    <p:sldId id="694" r:id="rId27"/>
    <p:sldId id="662"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Garcia" initials="JG" lastIdx="1" clrIdx="0">
    <p:extLst>
      <p:ext uri="{19B8F6BF-5375-455C-9EA6-DF929625EA0E}">
        <p15:presenceInfo xmlns:p15="http://schemas.microsoft.com/office/powerpoint/2012/main" userId="S::jgarcia@fcirce.es::175dc08a-1302-4148-ac1b-0bfb3212d27b" providerId="AD"/>
      </p:ext>
    </p:extLst>
  </p:cmAuthor>
  <p:cmAuthor id="2" name="Inmaculada Fraj Latorre" initials="IFL" lastIdx="2" clrIdx="1">
    <p:extLst>
      <p:ext uri="{19B8F6BF-5375-455C-9EA6-DF929625EA0E}">
        <p15:presenceInfo xmlns:p15="http://schemas.microsoft.com/office/powerpoint/2012/main" userId="S::ifraj@fcirce.es::23f6cdc7-eb8f-4910-880b-64ad6385fbc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F2C9"/>
    <a:srgbClr val="E7EEEF"/>
    <a:srgbClr val="FFC000"/>
    <a:srgbClr val="1B8E95"/>
    <a:srgbClr val="FFFFFF"/>
    <a:srgbClr val="88E28F"/>
    <a:srgbClr val="22B8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6" autoAdjust="0"/>
    <p:restoredTop sz="96357" autoAdjust="0"/>
  </p:normalViewPr>
  <p:slideViewPr>
    <p:cSldViewPr snapToGrid="0">
      <p:cViewPr varScale="1">
        <p:scale>
          <a:sx n="102" d="100"/>
          <a:sy n="102" d="100"/>
        </p:scale>
        <p:origin x="21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 Zarazaga Navarro" userId="3d120633-b5e1-4aa4-9335-407903167109" providerId="ADAL" clId="{5CEC8837-AEE7-4A3A-9441-EE7AF917FBE8}"/>
    <pc:docChg chg="custSel modSld">
      <pc:chgData name="Sara Zarazaga Navarro" userId="3d120633-b5e1-4aa4-9335-407903167109" providerId="ADAL" clId="{5CEC8837-AEE7-4A3A-9441-EE7AF917FBE8}" dt="2019-08-06T10:05:32.012" v="3" actId="478"/>
      <pc:docMkLst>
        <pc:docMk/>
      </pc:docMkLst>
      <pc:sldChg chg="delSp">
        <pc:chgData name="Sara Zarazaga Navarro" userId="3d120633-b5e1-4aa4-9335-407903167109" providerId="ADAL" clId="{5CEC8837-AEE7-4A3A-9441-EE7AF917FBE8}" dt="2019-08-06T10:05:32.012" v="3" actId="478"/>
        <pc:sldMkLst>
          <pc:docMk/>
          <pc:sldMk cId="3316057793" sldId="651"/>
        </pc:sldMkLst>
        <pc:spChg chg="topLvl">
          <ac:chgData name="Sara Zarazaga Navarro" userId="3d120633-b5e1-4aa4-9335-407903167109" providerId="ADAL" clId="{5CEC8837-AEE7-4A3A-9441-EE7AF917FBE8}" dt="2019-08-06T10:05:20.499" v="0" actId="478"/>
          <ac:spMkLst>
            <pc:docMk/>
            <pc:sldMk cId="3316057793" sldId="651"/>
            <ac:spMk id="12" creationId="{7D3B0F90-ABA5-472B-A5DE-CB92D0B83BCF}"/>
          </ac:spMkLst>
        </pc:spChg>
        <pc:spChg chg="del topLvl">
          <ac:chgData name="Sara Zarazaga Navarro" userId="3d120633-b5e1-4aa4-9335-407903167109" providerId="ADAL" clId="{5CEC8837-AEE7-4A3A-9441-EE7AF917FBE8}" dt="2019-08-06T10:05:20.499" v="0" actId="478"/>
          <ac:spMkLst>
            <pc:docMk/>
            <pc:sldMk cId="3316057793" sldId="651"/>
            <ac:spMk id="13" creationId="{1532CAAF-5775-486A-9D57-5E7B9E1C5525}"/>
          </ac:spMkLst>
        </pc:spChg>
        <pc:spChg chg="del topLvl">
          <ac:chgData name="Sara Zarazaga Navarro" userId="3d120633-b5e1-4aa4-9335-407903167109" providerId="ADAL" clId="{5CEC8837-AEE7-4A3A-9441-EE7AF917FBE8}" dt="2019-08-06T10:05:25.545" v="1" actId="478"/>
          <ac:spMkLst>
            <pc:docMk/>
            <pc:sldMk cId="3316057793" sldId="651"/>
            <ac:spMk id="28" creationId="{7DEB09CA-2FD6-47D1-BF5B-5AD635F55933}"/>
          </ac:spMkLst>
        </pc:spChg>
        <pc:spChg chg="topLvl">
          <ac:chgData name="Sara Zarazaga Navarro" userId="3d120633-b5e1-4aa4-9335-407903167109" providerId="ADAL" clId="{5CEC8837-AEE7-4A3A-9441-EE7AF917FBE8}" dt="2019-08-06T10:05:25.545" v="1" actId="478"/>
          <ac:spMkLst>
            <pc:docMk/>
            <pc:sldMk cId="3316057793" sldId="651"/>
            <ac:spMk id="29" creationId="{66E380C3-87F7-4FCF-AC99-EB4D741128A2}"/>
          </ac:spMkLst>
        </pc:spChg>
        <pc:spChg chg="del topLvl">
          <ac:chgData name="Sara Zarazaga Navarro" userId="3d120633-b5e1-4aa4-9335-407903167109" providerId="ADAL" clId="{5CEC8837-AEE7-4A3A-9441-EE7AF917FBE8}" dt="2019-08-06T10:05:29.161" v="2" actId="478"/>
          <ac:spMkLst>
            <pc:docMk/>
            <pc:sldMk cId="3316057793" sldId="651"/>
            <ac:spMk id="31" creationId="{9EB18FAF-57A9-494E-990A-78D8A28B72F3}"/>
          </ac:spMkLst>
        </pc:spChg>
        <pc:spChg chg="topLvl">
          <ac:chgData name="Sara Zarazaga Navarro" userId="3d120633-b5e1-4aa4-9335-407903167109" providerId="ADAL" clId="{5CEC8837-AEE7-4A3A-9441-EE7AF917FBE8}" dt="2019-08-06T10:05:29.161" v="2" actId="478"/>
          <ac:spMkLst>
            <pc:docMk/>
            <pc:sldMk cId="3316057793" sldId="651"/>
            <ac:spMk id="32" creationId="{79A888DA-DB68-429A-8863-CFD13745093C}"/>
          </ac:spMkLst>
        </pc:spChg>
        <pc:spChg chg="del topLvl">
          <ac:chgData name="Sara Zarazaga Navarro" userId="3d120633-b5e1-4aa4-9335-407903167109" providerId="ADAL" clId="{5CEC8837-AEE7-4A3A-9441-EE7AF917FBE8}" dt="2019-08-06T10:05:32.012" v="3" actId="478"/>
          <ac:spMkLst>
            <pc:docMk/>
            <pc:sldMk cId="3316057793" sldId="651"/>
            <ac:spMk id="37" creationId="{83DFB96E-0F35-4A81-8843-C0FCDD809460}"/>
          </ac:spMkLst>
        </pc:spChg>
        <pc:spChg chg="topLvl">
          <ac:chgData name="Sara Zarazaga Navarro" userId="3d120633-b5e1-4aa4-9335-407903167109" providerId="ADAL" clId="{5CEC8837-AEE7-4A3A-9441-EE7AF917FBE8}" dt="2019-08-06T10:05:32.012" v="3" actId="478"/>
          <ac:spMkLst>
            <pc:docMk/>
            <pc:sldMk cId="3316057793" sldId="651"/>
            <ac:spMk id="38" creationId="{526A3FA2-7C60-4CCC-8F0C-824C481E127E}"/>
          </ac:spMkLst>
        </pc:spChg>
        <pc:grpChg chg="del">
          <ac:chgData name="Sara Zarazaga Navarro" userId="3d120633-b5e1-4aa4-9335-407903167109" providerId="ADAL" clId="{5CEC8837-AEE7-4A3A-9441-EE7AF917FBE8}" dt="2019-08-06T10:05:20.499" v="0" actId="478"/>
          <ac:grpSpMkLst>
            <pc:docMk/>
            <pc:sldMk cId="3316057793" sldId="651"/>
            <ac:grpSpMk id="14" creationId="{98F24566-BEF5-4832-89D4-A2E544CF6E20}"/>
          </ac:grpSpMkLst>
        </pc:grpChg>
        <pc:grpChg chg="del">
          <ac:chgData name="Sara Zarazaga Navarro" userId="3d120633-b5e1-4aa4-9335-407903167109" providerId="ADAL" clId="{5CEC8837-AEE7-4A3A-9441-EE7AF917FBE8}" dt="2019-08-06T10:05:25.545" v="1" actId="478"/>
          <ac:grpSpMkLst>
            <pc:docMk/>
            <pc:sldMk cId="3316057793" sldId="651"/>
            <ac:grpSpMk id="27" creationId="{9141AFDE-7AF6-46A3-AAF5-752E14FB9DCA}"/>
          </ac:grpSpMkLst>
        </pc:grpChg>
        <pc:grpChg chg="del">
          <ac:chgData name="Sara Zarazaga Navarro" userId="3d120633-b5e1-4aa4-9335-407903167109" providerId="ADAL" clId="{5CEC8837-AEE7-4A3A-9441-EE7AF917FBE8}" dt="2019-08-06T10:05:29.161" v="2" actId="478"/>
          <ac:grpSpMkLst>
            <pc:docMk/>
            <pc:sldMk cId="3316057793" sldId="651"/>
            <ac:grpSpMk id="30" creationId="{01D991CA-9085-4FC2-89E7-DD358DE7236D}"/>
          </ac:grpSpMkLst>
        </pc:grpChg>
        <pc:grpChg chg="del">
          <ac:chgData name="Sara Zarazaga Navarro" userId="3d120633-b5e1-4aa4-9335-407903167109" providerId="ADAL" clId="{5CEC8837-AEE7-4A3A-9441-EE7AF917FBE8}" dt="2019-08-06T10:05:32.012" v="3" actId="478"/>
          <ac:grpSpMkLst>
            <pc:docMk/>
            <pc:sldMk cId="3316057793" sldId="651"/>
            <ac:grpSpMk id="36" creationId="{9CD86C78-61E3-4310-99B0-63CCA770A529}"/>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8D76C6-CCF2-448B-9EBA-CE5F76427A65}" type="doc">
      <dgm:prSet loTypeId="urn:microsoft.com/office/officeart/2005/8/layout/hProcess9" loCatId="process" qsTypeId="urn:microsoft.com/office/officeart/2005/8/quickstyle/simple1" qsCatId="simple" csTypeId="urn:microsoft.com/office/officeart/2005/8/colors/accent1_2" csCatId="accent1" phldr="1"/>
      <dgm:spPr/>
    </dgm:pt>
    <dgm:pt modelId="{0E3B9FDC-0135-4718-B354-B54A2084F70C}">
      <dgm:prSet phldrT="[Texto]"/>
      <dgm:spPr/>
      <dgm:t>
        <a:bodyPr/>
        <a:lstStyle/>
        <a:p>
          <a:r>
            <a:rPr lang="es-ES" noProof="0" dirty="0"/>
            <a:t>Materias Primas Naturales</a:t>
          </a:r>
        </a:p>
      </dgm:t>
    </dgm:pt>
    <dgm:pt modelId="{53CE05A8-04A8-4554-B6AE-7F8BD4488886}" type="parTrans" cxnId="{B58F76D9-2DF8-4EBB-966B-AEC383C7DFE1}">
      <dgm:prSet/>
      <dgm:spPr/>
      <dgm:t>
        <a:bodyPr/>
        <a:lstStyle/>
        <a:p>
          <a:endParaRPr lang="en-GB"/>
        </a:p>
      </dgm:t>
    </dgm:pt>
    <dgm:pt modelId="{58AD915A-21E8-4010-A398-AAF0099AAEF4}" type="sibTrans" cxnId="{B58F76D9-2DF8-4EBB-966B-AEC383C7DFE1}">
      <dgm:prSet/>
      <dgm:spPr/>
      <dgm:t>
        <a:bodyPr/>
        <a:lstStyle/>
        <a:p>
          <a:endParaRPr lang="en-GB"/>
        </a:p>
      </dgm:t>
    </dgm:pt>
    <dgm:pt modelId="{2D2EE6EF-06D3-4599-B060-B69BB31B33EF}">
      <dgm:prSet phldrT="[Texto]"/>
      <dgm:spPr/>
      <dgm:t>
        <a:bodyPr/>
        <a:lstStyle/>
        <a:p>
          <a:r>
            <a:rPr lang="es-ES" noProof="0" dirty="0"/>
            <a:t>Productos</a:t>
          </a:r>
        </a:p>
      </dgm:t>
    </dgm:pt>
    <dgm:pt modelId="{B609F513-9013-4309-ACBE-847B5AA2F982}" type="parTrans" cxnId="{FA474A2A-6FD0-4723-94F9-875FF9F3CA37}">
      <dgm:prSet/>
      <dgm:spPr/>
      <dgm:t>
        <a:bodyPr/>
        <a:lstStyle/>
        <a:p>
          <a:endParaRPr lang="en-GB"/>
        </a:p>
      </dgm:t>
    </dgm:pt>
    <dgm:pt modelId="{7769C1CC-3687-41E0-8B0A-A91083360F2F}" type="sibTrans" cxnId="{FA474A2A-6FD0-4723-94F9-875FF9F3CA37}">
      <dgm:prSet/>
      <dgm:spPr/>
      <dgm:t>
        <a:bodyPr/>
        <a:lstStyle/>
        <a:p>
          <a:endParaRPr lang="en-GB"/>
        </a:p>
      </dgm:t>
    </dgm:pt>
    <dgm:pt modelId="{005BDA15-AD5D-4DBB-A216-09FC126E31DD}">
      <dgm:prSet phldrT="[Texto]"/>
      <dgm:spPr/>
      <dgm:t>
        <a:bodyPr/>
        <a:lstStyle/>
        <a:p>
          <a:r>
            <a:rPr lang="es-ES" noProof="0" dirty="0"/>
            <a:t>Residuos</a:t>
          </a:r>
        </a:p>
      </dgm:t>
    </dgm:pt>
    <dgm:pt modelId="{50F64464-FF5A-4B4F-A213-71F08B970841}" type="parTrans" cxnId="{EED1C196-F253-4106-AC9F-58D254157C07}">
      <dgm:prSet/>
      <dgm:spPr/>
      <dgm:t>
        <a:bodyPr/>
        <a:lstStyle/>
        <a:p>
          <a:endParaRPr lang="en-GB"/>
        </a:p>
      </dgm:t>
    </dgm:pt>
    <dgm:pt modelId="{71D929B8-9DB8-4D3A-8108-EC9D57E0ECC3}" type="sibTrans" cxnId="{EED1C196-F253-4106-AC9F-58D254157C07}">
      <dgm:prSet/>
      <dgm:spPr/>
      <dgm:t>
        <a:bodyPr/>
        <a:lstStyle/>
        <a:p>
          <a:endParaRPr lang="en-GB"/>
        </a:p>
      </dgm:t>
    </dgm:pt>
    <dgm:pt modelId="{2AF22B6C-75A3-4531-AAB3-1E74B446EA7C}" type="pres">
      <dgm:prSet presAssocID="{1B8D76C6-CCF2-448B-9EBA-CE5F76427A65}" presName="CompostProcess" presStyleCnt="0">
        <dgm:presLayoutVars>
          <dgm:dir/>
          <dgm:resizeHandles val="exact"/>
        </dgm:presLayoutVars>
      </dgm:prSet>
      <dgm:spPr/>
    </dgm:pt>
    <dgm:pt modelId="{87EC4789-78B5-4724-895E-D6B007806F35}" type="pres">
      <dgm:prSet presAssocID="{1B8D76C6-CCF2-448B-9EBA-CE5F76427A65}" presName="arrow" presStyleLbl="bgShp" presStyleIdx="0" presStyleCnt="1"/>
      <dgm:spPr/>
    </dgm:pt>
    <dgm:pt modelId="{AE51D939-D9F5-4B94-80BA-43577486D4AD}" type="pres">
      <dgm:prSet presAssocID="{1B8D76C6-CCF2-448B-9EBA-CE5F76427A65}" presName="linearProcess" presStyleCnt="0"/>
      <dgm:spPr/>
    </dgm:pt>
    <dgm:pt modelId="{1EEA029C-1EA9-4C21-9C5C-FB900DCCDAEA}" type="pres">
      <dgm:prSet presAssocID="{0E3B9FDC-0135-4718-B354-B54A2084F70C}" presName="textNode" presStyleLbl="node1" presStyleIdx="0" presStyleCnt="3">
        <dgm:presLayoutVars>
          <dgm:bulletEnabled val="1"/>
        </dgm:presLayoutVars>
      </dgm:prSet>
      <dgm:spPr/>
    </dgm:pt>
    <dgm:pt modelId="{362A77C3-07A0-451E-9023-781E3A19D317}" type="pres">
      <dgm:prSet presAssocID="{58AD915A-21E8-4010-A398-AAF0099AAEF4}" presName="sibTrans" presStyleCnt="0"/>
      <dgm:spPr/>
    </dgm:pt>
    <dgm:pt modelId="{CA039A62-EA32-44E9-911E-F9F0BE28D5F9}" type="pres">
      <dgm:prSet presAssocID="{2D2EE6EF-06D3-4599-B060-B69BB31B33EF}" presName="textNode" presStyleLbl="node1" presStyleIdx="1" presStyleCnt="3">
        <dgm:presLayoutVars>
          <dgm:bulletEnabled val="1"/>
        </dgm:presLayoutVars>
      </dgm:prSet>
      <dgm:spPr/>
    </dgm:pt>
    <dgm:pt modelId="{B5B7D263-176A-472D-BE3F-4F09B8597496}" type="pres">
      <dgm:prSet presAssocID="{7769C1CC-3687-41E0-8B0A-A91083360F2F}" presName="sibTrans" presStyleCnt="0"/>
      <dgm:spPr/>
    </dgm:pt>
    <dgm:pt modelId="{B794F9B3-17A7-4E8C-8FAA-BF5D1A96D841}" type="pres">
      <dgm:prSet presAssocID="{005BDA15-AD5D-4DBB-A216-09FC126E31DD}" presName="textNode" presStyleLbl="node1" presStyleIdx="2" presStyleCnt="3">
        <dgm:presLayoutVars>
          <dgm:bulletEnabled val="1"/>
        </dgm:presLayoutVars>
      </dgm:prSet>
      <dgm:spPr/>
    </dgm:pt>
  </dgm:ptLst>
  <dgm:cxnLst>
    <dgm:cxn modelId="{7F784F02-0120-483F-BC2C-A23677CD6D22}" type="presOf" srcId="{0E3B9FDC-0135-4718-B354-B54A2084F70C}" destId="{1EEA029C-1EA9-4C21-9C5C-FB900DCCDAEA}" srcOrd="0" destOrd="0" presId="urn:microsoft.com/office/officeart/2005/8/layout/hProcess9"/>
    <dgm:cxn modelId="{FA474A2A-6FD0-4723-94F9-875FF9F3CA37}" srcId="{1B8D76C6-CCF2-448B-9EBA-CE5F76427A65}" destId="{2D2EE6EF-06D3-4599-B060-B69BB31B33EF}" srcOrd="1" destOrd="0" parTransId="{B609F513-9013-4309-ACBE-847B5AA2F982}" sibTransId="{7769C1CC-3687-41E0-8B0A-A91083360F2F}"/>
    <dgm:cxn modelId="{343E785A-F3B8-449A-AA75-1E243E2B652A}" type="presOf" srcId="{2D2EE6EF-06D3-4599-B060-B69BB31B33EF}" destId="{CA039A62-EA32-44E9-911E-F9F0BE28D5F9}" srcOrd="0" destOrd="0" presId="urn:microsoft.com/office/officeart/2005/8/layout/hProcess9"/>
    <dgm:cxn modelId="{EED1C196-F253-4106-AC9F-58D254157C07}" srcId="{1B8D76C6-CCF2-448B-9EBA-CE5F76427A65}" destId="{005BDA15-AD5D-4DBB-A216-09FC126E31DD}" srcOrd="2" destOrd="0" parTransId="{50F64464-FF5A-4B4F-A213-71F08B970841}" sibTransId="{71D929B8-9DB8-4D3A-8108-EC9D57E0ECC3}"/>
    <dgm:cxn modelId="{7EEF64A8-F295-440C-A287-8FA64EBBB4DA}" type="presOf" srcId="{005BDA15-AD5D-4DBB-A216-09FC126E31DD}" destId="{B794F9B3-17A7-4E8C-8FAA-BF5D1A96D841}" srcOrd="0" destOrd="0" presId="urn:microsoft.com/office/officeart/2005/8/layout/hProcess9"/>
    <dgm:cxn modelId="{0E36BCD2-45AB-400F-8E94-11DFB884EBB3}" type="presOf" srcId="{1B8D76C6-CCF2-448B-9EBA-CE5F76427A65}" destId="{2AF22B6C-75A3-4531-AAB3-1E74B446EA7C}" srcOrd="0" destOrd="0" presId="urn:microsoft.com/office/officeart/2005/8/layout/hProcess9"/>
    <dgm:cxn modelId="{B58F76D9-2DF8-4EBB-966B-AEC383C7DFE1}" srcId="{1B8D76C6-CCF2-448B-9EBA-CE5F76427A65}" destId="{0E3B9FDC-0135-4718-B354-B54A2084F70C}" srcOrd="0" destOrd="0" parTransId="{53CE05A8-04A8-4554-B6AE-7F8BD4488886}" sibTransId="{58AD915A-21E8-4010-A398-AAF0099AAEF4}"/>
    <dgm:cxn modelId="{9BAD0BB4-2159-4FD4-9960-0BBC7878B686}" type="presParOf" srcId="{2AF22B6C-75A3-4531-AAB3-1E74B446EA7C}" destId="{87EC4789-78B5-4724-895E-D6B007806F35}" srcOrd="0" destOrd="0" presId="urn:microsoft.com/office/officeart/2005/8/layout/hProcess9"/>
    <dgm:cxn modelId="{53591E97-E005-4362-B2EB-4D857780BC17}" type="presParOf" srcId="{2AF22B6C-75A3-4531-AAB3-1E74B446EA7C}" destId="{AE51D939-D9F5-4B94-80BA-43577486D4AD}" srcOrd="1" destOrd="0" presId="urn:microsoft.com/office/officeart/2005/8/layout/hProcess9"/>
    <dgm:cxn modelId="{F47DB5FE-FD3A-45D4-A8BD-3BAC3F6AE36C}" type="presParOf" srcId="{AE51D939-D9F5-4B94-80BA-43577486D4AD}" destId="{1EEA029C-1EA9-4C21-9C5C-FB900DCCDAEA}" srcOrd="0" destOrd="0" presId="urn:microsoft.com/office/officeart/2005/8/layout/hProcess9"/>
    <dgm:cxn modelId="{EFB0CDEC-036C-4953-A2B1-87CAC3D90C84}" type="presParOf" srcId="{AE51D939-D9F5-4B94-80BA-43577486D4AD}" destId="{362A77C3-07A0-451E-9023-781E3A19D317}" srcOrd="1" destOrd="0" presId="urn:microsoft.com/office/officeart/2005/8/layout/hProcess9"/>
    <dgm:cxn modelId="{D803E63A-F643-4BF3-B30E-68D17BCBABB3}" type="presParOf" srcId="{AE51D939-D9F5-4B94-80BA-43577486D4AD}" destId="{CA039A62-EA32-44E9-911E-F9F0BE28D5F9}" srcOrd="2" destOrd="0" presId="urn:microsoft.com/office/officeart/2005/8/layout/hProcess9"/>
    <dgm:cxn modelId="{967E8494-8F46-4A78-874A-E800421B204D}" type="presParOf" srcId="{AE51D939-D9F5-4B94-80BA-43577486D4AD}" destId="{B5B7D263-176A-472D-BE3F-4F09B8597496}" srcOrd="3" destOrd="0" presId="urn:microsoft.com/office/officeart/2005/8/layout/hProcess9"/>
    <dgm:cxn modelId="{A046837C-C978-4D0A-B1CA-BEAC40CB4607}" type="presParOf" srcId="{AE51D939-D9F5-4B94-80BA-43577486D4AD}" destId="{B794F9B3-17A7-4E8C-8FAA-BF5D1A96D84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8D76C6-CCF2-448B-9EBA-CE5F76427A65}" type="doc">
      <dgm:prSet loTypeId="urn:microsoft.com/office/officeart/2005/8/layout/hProcess9" loCatId="process" qsTypeId="urn:microsoft.com/office/officeart/2005/8/quickstyle/simple1" qsCatId="simple" csTypeId="urn:microsoft.com/office/officeart/2005/8/colors/accent1_2" csCatId="accent1" phldr="1"/>
      <dgm:spPr/>
    </dgm:pt>
    <dgm:pt modelId="{0E3B9FDC-0135-4718-B354-B54A2084F70C}">
      <dgm:prSet phldrT="[Texto]"/>
      <dgm:spPr/>
      <dgm:t>
        <a:bodyPr/>
        <a:lstStyle/>
        <a:p>
          <a:r>
            <a:rPr lang="es-ES" noProof="0" dirty="0"/>
            <a:t>Materias Primas Naturales</a:t>
          </a:r>
        </a:p>
      </dgm:t>
    </dgm:pt>
    <dgm:pt modelId="{53CE05A8-04A8-4554-B6AE-7F8BD4488886}" type="parTrans" cxnId="{B58F76D9-2DF8-4EBB-966B-AEC383C7DFE1}">
      <dgm:prSet/>
      <dgm:spPr/>
      <dgm:t>
        <a:bodyPr/>
        <a:lstStyle/>
        <a:p>
          <a:endParaRPr lang="en-GB"/>
        </a:p>
      </dgm:t>
    </dgm:pt>
    <dgm:pt modelId="{58AD915A-21E8-4010-A398-AAF0099AAEF4}" type="sibTrans" cxnId="{B58F76D9-2DF8-4EBB-966B-AEC383C7DFE1}">
      <dgm:prSet/>
      <dgm:spPr/>
      <dgm:t>
        <a:bodyPr/>
        <a:lstStyle/>
        <a:p>
          <a:endParaRPr lang="en-GB"/>
        </a:p>
      </dgm:t>
    </dgm:pt>
    <dgm:pt modelId="{2D2EE6EF-06D3-4599-B060-B69BB31B33EF}">
      <dgm:prSet phldrT="[Texto]"/>
      <dgm:spPr/>
      <dgm:t>
        <a:bodyPr/>
        <a:lstStyle/>
        <a:p>
          <a:r>
            <a:rPr lang="es-ES" noProof="0" dirty="0"/>
            <a:t>Productos</a:t>
          </a:r>
        </a:p>
      </dgm:t>
    </dgm:pt>
    <dgm:pt modelId="{B609F513-9013-4309-ACBE-847B5AA2F982}" type="parTrans" cxnId="{FA474A2A-6FD0-4723-94F9-875FF9F3CA37}">
      <dgm:prSet/>
      <dgm:spPr/>
      <dgm:t>
        <a:bodyPr/>
        <a:lstStyle/>
        <a:p>
          <a:endParaRPr lang="en-GB"/>
        </a:p>
      </dgm:t>
    </dgm:pt>
    <dgm:pt modelId="{7769C1CC-3687-41E0-8B0A-A91083360F2F}" type="sibTrans" cxnId="{FA474A2A-6FD0-4723-94F9-875FF9F3CA37}">
      <dgm:prSet/>
      <dgm:spPr/>
      <dgm:t>
        <a:bodyPr/>
        <a:lstStyle/>
        <a:p>
          <a:endParaRPr lang="en-GB"/>
        </a:p>
      </dgm:t>
    </dgm:pt>
    <dgm:pt modelId="{005BDA15-AD5D-4DBB-A216-09FC126E31DD}">
      <dgm:prSet phldrT="[Texto]"/>
      <dgm:spPr/>
      <dgm:t>
        <a:bodyPr/>
        <a:lstStyle/>
        <a:p>
          <a:r>
            <a:rPr lang="es-ES" noProof="0" dirty="0"/>
            <a:t>Residuos</a:t>
          </a:r>
        </a:p>
      </dgm:t>
    </dgm:pt>
    <dgm:pt modelId="{50F64464-FF5A-4B4F-A213-71F08B970841}" type="parTrans" cxnId="{EED1C196-F253-4106-AC9F-58D254157C07}">
      <dgm:prSet/>
      <dgm:spPr/>
      <dgm:t>
        <a:bodyPr/>
        <a:lstStyle/>
        <a:p>
          <a:endParaRPr lang="en-GB"/>
        </a:p>
      </dgm:t>
    </dgm:pt>
    <dgm:pt modelId="{71D929B8-9DB8-4D3A-8108-EC9D57E0ECC3}" type="sibTrans" cxnId="{EED1C196-F253-4106-AC9F-58D254157C07}">
      <dgm:prSet/>
      <dgm:spPr/>
      <dgm:t>
        <a:bodyPr/>
        <a:lstStyle/>
        <a:p>
          <a:endParaRPr lang="en-GB"/>
        </a:p>
      </dgm:t>
    </dgm:pt>
    <dgm:pt modelId="{2AF22B6C-75A3-4531-AAB3-1E74B446EA7C}" type="pres">
      <dgm:prSet presAssocID="{1B8D76C6-CCF2-448B-9EBA-CE5F76427A65}" presName="CompostProcess" presStyleCnt="0">
        <dgm:presLayoutVars>
          <dgm:dir/>
          <dgm:resizeHandles val="exact"/>
        </dgm:presLayoutVars>
      </dgm:prSet>
      <dgm:spPr/>
    </dgm:pt>
    <dgm:pt modelId="{87EC4789-78B5-4724-895E-D6B007806F35}" type="pres">
      <dgm:prSet presAssocID="{1B8D76C6-CCF2-448B-9EBA-CE5F76427A65}" presName="arrow" presStyleLbl="bgShp" presStyleIdx="0" presStyleCnt="1"/>
      <dgm:spPr/>
    </dgm:pt>
    <dgm:pt modelId="{AE51D939-D9F5-4B94-80BA-43577486D4AD}" type="pres">
      <dgm:prSet presAssocID="{1B8D76C6-CCF2-448B-9EBA-CE5F76427A65}" presName="linearProcess" presStyleCnt="0"/>
      <dgm:spPr/>
    </dgm:pt>
    <dgm:pt modelId="{1EEA029C-1EA9-4C21-9C5C-FB900DCCDAEA}" type="pres">
      <dgm:prSet presAssocID="{0E3B9FDC-0135-4718-B354-B54A2084F70C}" presName="textNode" presStyleLbl="node1" presStyleIdx="0" presStyleCnt="3">
        <dgm:presLayoutVars>
          <dgm:bulletEnabled val="1"/>
        </dgm:presLayoutVars>
      </dgm:prSet>
      <dgm:spPr/>
    </dgm:pt>
    <dgm:pt modelId="{362A77C3-07A0-451E-9023-781E3A19D317}" type="pres">
      <dgm:prSet presAssocID="{58AD915A-21E8-4010-A398-AAF0099AAEF4}" presName="sibTrans" presStyleCnt="0"/>
      <dgm:spPr/>
    </dgm:pt>
    <dgm:pt modelId="{CA039A62-EA32-44E9-911E-F9F0BE28D5F9}" type="pres">
      <dgm:prSet presAssocID="{2D2EE6EF-06D3-4599-B060-B69BB31B33EF}" presName="textNode" presStyleLbl="node1" presStyleIdx="1" presStyleCnt="3">
        <dgm:presLayoutVars>
          <dgm:bulletEnabled val="1"/>
        </dgm:presLayoutVars>
      </dgm:prSet>
      <dgm:spPr/>
    </dgm:pt>
    <dgm:pt modelId="{B5B7D263-176A-472D-BE3F-4F09B8597496}" type="pres">
      <dgm:prSet presAssocID="{7769C1CC-3687-41E0-8B0A-A91083360F2F}" presName="sibTrans" presStyleCnt="0"/>
      <dgm:spPr/>
    </dgm:pt>
    <dgm:pt modelId="{B794F9B3-17A7-4E8C-8FAA-BF5D1A96D841}" type="pres">
      <dgm:prSet presAssocID="{005BDA15-AD5D-4DBB-A216-09FC126E31DD}" presName="textNode" presStyleLbl="node1" presStyleIdx="2" presStyleCnt="3">
        <dgm:presLayoutVars>
          <dgm:bulletEnabled val="1"/>
        </dgm:presLayoutVars>
      </dgm:prSet>
      <dgm:spPr/>
    </dgm:pt>
  </dgm:ptLst>
  <dgm:cxnLst>
    <dgm:cxn modelId="{7F784F02-0120-483F-BC2C-A23677CD6D22}" type="presOf" srcId="{0E3B9FDC-0135-4718-B354-B54A2084F70C}" destId="{1EEA029C-1EA9-4C21-9C5C-FB900DCCDAEA}" srcOrd="0" destOrd="0" presId="urn:microsoft.com/office/officeart/2005/8/layout/hProcess9"/>
    <dgm:cxn modelId="{FA474A2A-6FD0-4723-94F9-875FF9F3CA37}" srcId="{1B8D76C6-CCF2-448B-9EBA-CE5F76427A65}" destId="{2D2EE6EF-06D3-4599-B060-B69BB31B33EF}" srcOrd="1" destOrd="0" parTransId="{B609F513-9013-4309-ACBE-847B5AA2F982}" sibTransId="{7769C1CC-3687-41E0-8B0A-A91083360F2F}"/>
    <dgm:cxn modelId="{343E785A-F3B8-449A-AA75-1E243E2B652A}" type="presOf" srcId="{2D2EE6EF-06D3-4599-B060-B69BB31B33EF}" destId="{CA039A62-EA32-44E9-911E-F9F0BE28D5F9}" srcOrd="0" destOrd="0" presId="urn:microsoft.com/office/officeart/2005/8/layout/hProcess9"/>
    <dgm:cxn modelId="{EED1C196-F253-4106-AC9F-58D254157C07}" srcId="{1B8D76C6-CCF2-448B-9EBA-CE5F76427A65}" destId="{005BDA15-AD5D-4DBB-A216-09FC126E31DD}" srcOrd="2" destOrd="0" parTransId="{50F64464-FF5A-4B4F-A213-71F08B970841}" sibTransId="{71D929B8-9DB8-4D3A-8108-EC9D57E0ECC3}"/>
    <dgm:cxn modelId="{7EEF64A8-F295-440C-A287-8FA64EBBB4DA}" type="presOf" srcId="{005BDA15-AD5D-4DBB-A216-09FC126E31DD}" destId="{B794F9B3-17A7-4E8C-8FAA-BF5D1A96D841}" srcOrd="0" destOrd="0" presId="urn:microsoft.com/office/officeart/2005/8/layout/hProcess9"/>
    <dgm:cxn modelId="{0E36BCD2-45AB-400F-8E94-11DFB884EBB3}" type="presOf" srcId="{1B8D76C6-CCF2-448B-9EBA-CE5F76427A65}" destId="{2AF22B6C-75A3-4531-AAB3-1E74B446EA7C}" srcOrd="0" destOrd="0" presId="urn:microsoft.com/office/officeart/2005/8/layout/hProcess9"/>
    <dgm:cxn modelId="{B58F76D9-2DF8-4EBB-966B-AEC383C7DFE1}" srcId="{1B8D76C6-CCF2-448B-9EBA-CE5F76427A65}" destId="{0E3B9FDC-0135-4718-B354-B54A2084F70C}" srcOrd="0" destOrd="0" parTransId="{53CE05A8-04A8-4554-B6AE-7F8BD4488886}" sibTransId="{58AD915A-21E8-4010-A398-AAF0099AAEF4}"/>
    <dgm:cxn modelId="{9BAD0BB4-2159-4FD4-9960-0BBC7878B686}" type="presParOf" srcId="{2AF22B6C-75A3-4531-AAB3-1E74B446EA7C}" destId="{87EC4789-78B5-4724-895E-D6B007806F35}" srcOrd="0" destOrd="0" presId="urn:microsoft.com/office/officeart/2005/8/layout/hProcess9"/>
    <dgm:cxn modelId="{53591E97-E005-4362-B2EB-4D857780BC17}" type="presParOf" srcId="{2AF22B6C-75A3-4531-AAB3-1E74B446EA7C}" destId="{AE51D939-D9F5-4B94-80BA-43577486D4AD}" srcOrd="1" destOrd="0" presId="urn:microsoft.com/office/officeart/2005/8/layout/hProcess9"/>
    <dgm:cxn modelId="{F47DB5FE-FD3A-45D4-A8BD-3BAC3F6AE36C}" type="presParOf" srcId="{AE51D939-D9F5-4B94-80BA-43577486D4AD}" destId="{1EEA029C-1EA9-4C21-9C5C-FB900DCCDAEA}" srcOrd="0" destOrd="0" presId="urn:microsoft.com/office/officeart/2005/8/layout/hProcess9"/>
    <dgm:cxn modelId="{EFB0CDEC-036C-4953-A2B1-87CAC3D90C84}" type="presParOf" srcId="{AE51D939-D9F5-4B94-80BA-43577486D4AD}" destId="{362A77C3-07A0-451E-9023-781E3A19D317}" srcOrd="1" destOrd="0" presId="urn:microsoft.com/office/officeart/2005/8/layout/hProcess9"/>
    <dgm:cxn modelId="{D803E63A-F643-4BF3-B30E-68D17BCBABB3}" type="presParOf" srcId="{AE51D939-D9F5-4B94-80BA-43577486D4AD}" destId="{CA039A62-EA32-44E9-911E-F9F0BE28D5F9}" srcOrd="2" destOrd="0" presId="urn:microsoft.com/office/officeart/2005/8/layout/hProcess9"/>
    <dgm:cxn modelId="{967E8494-8F46-4A78-874A-E800421B204D}" type="presParOf" srcId="{AE51D939-D9F5-4B94-80BA-43577486D4AD}" destId="{B5B7D263-176A-472D-BE3F-4F09B8597496}" srcOrd="3" destOrd="0" presId="urn:microsoft.com/office/officeart/2005/8/layout/hProcess9"/>
    <dgm:cxn modelId="{A046837C-C978-4D0A-B1CA-BEAC40CB4607}" type="presParOf" srcId="{AE51D939-D9F5-4B94-80BA-43577486D4AD}" destId="{B794F9B3-17A7-4E8C-8FAA-BF5D1A96D84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8D76C6-CCF2-448B-9EBA-CE5F76427A65}" type="doc">
      <dgm:prSet loTypeId="urn:microsoft.com/office/officeart/2005/8/layout/hProcess9" loCatId="process" qsTypeId="urn:microsoft.com/office/officeart/2005/8/quickstyle/simple1" qsCatId="simple" csTypeId="urn:microsoft.com/office/officeart/2005/8/colors/accent1_2" csCatId="accent1" phldr="1"/>
      <dgm:spPr/>
    </dgm:pt>
    <dgm:pt modelId="{0E3B9FDC-0135-4718-B354-B54A2084F70C}">
      <dgm:prSet phldrT="[Texto]"/>
      <dgm:spPr/>
      <dgm:t>
        <a:bodyPr/>
        <a:lstStyle/>
        <a:p>
          <a:r>
            <a:rPr lang="es-ES" noProof="0" dirty="0"/>
            <a:t>Materias Primas Naturales</a:t>
          </a:r>
        </a:p>
      </dgm:t>
    </dgm:pt>
    <dgm:pt modelId="{53CE05A8-04A8-4554-B6AE-7F8BD4488886}" type="parTrans" cxnId="{B58F76D9-2DF8-4EBB-966B-AEC383C7DFE1}">
      <dgm:prSet/>
      <dgm:spPr/>
      <dgm:t>
        <a:bodyPr/>
        <a:lstStyle/>
        <a:p>
          <a:endParaRPr lang="en-GB"/>
        </a:p>
      </dgm:t>
    </dgm:pt>
    <dgm:pt modelId="{58AD915A-21E8-4010-A398-AAF0099AAEF4}" type="sibTrans" cxnId="{B58F76D9-2DF8-4EBB-966B-AEC383C7DFE1}">
      <dgm:prSet/>
      <dgm:spPr/>
      <dgm:t>
        <a:bodyPr/>
        <a:lstStyle/>
        <a:p>
          <a:endParaRPr lang="en-GB"/>
        </a:p>
      </dgm:t>
    </dgm:pt>
    <dgm:pt modelId="{2D2EE6EF-06D3-4599-B060-B69BB31B33EF}">
      <dgm:prSet phldrT="[Texto]"/>
      <dgm:spPr/>
      <dgm:t>
        <a:bodyPr/>
        <a:lstStyle/>
        <a:p>
          <a:r>
            <a:rPr lang="es-ES" noProof="0" dirty="0"/>
            <a:t>Productos</a:t>
          </a:r>
        </a:p>
      </dgm:t>
    </dgm:pt>
    <dgm:pt modelId="{B609F513-9013-4309-ACBE-847B5AA2F982}" type="parTrans" cxnId="{FA474A2A-6FD0-4723-94F9-875FF9F3CA37}">
      <dgm:prSet/>
      <dgm:spPr/>
      <dgm:t>
        <a:bodyPr/>
        <a:lstStyle/>
        <a:p>
          <a:endParaRPr lang="en-GB"/>
        </a:p>
      </dgm:t>
    </dgm:pt>
    <dgm:pt modelId="{7769C1CC-3687-41E0-8B0A-A91083360F2F}" type="sibTrans" cxnId="{FA474A2A-6FD0-4723-94F9-875FF9F3CA37}">
      <dgm:prSet/>
      <dgm:spPr/>
      <dgm:t>
        <a:bodyPr/>
        <a:lstStyle/>
        <a:p>
          <a:endParaRPr lang="en-GB"/>
        </a:p>
      </dgm:t>
    </dgm:pt>
    <dgm:pt modelId="{005BDA15-AD5D-4DBB-A216-09FC126E31DD}">
      <dgm:prSet phldrT="[Texto]"/>
      <dgm:spPr/>
      <dgm:t>
        <a:bodyPr/>
        <a:lstStyle/>
        <a:p>
          <a:r>
            <a:rPr lang="es-ES" noProof="0" dirty="0"/>
            <a:t>Residuos</a:t>
          </a:r>
        </a:p>
      </dgm:t>
    </dgm:pt>
    <dgm:pt modelId="{50F64464-FF5A-4B4F-A213-71F08B970841}" type="parTrans" cxnId="{EED1C196-F253-4106-AC9F-58D254157C07}">
      <dgm:prSet/>
      <dgm:spPr/>
      <dgm:t>
        <a:bodyPr/>
        <a:lstStyle/>
        <a:p>
          <a:endParaRPr lang="en-GB"/>
        </a:p>
      </dgm:t>
    </dgm:pt>
    <dgm:pt modelId="{71D929B8-9DB8-4D3A-8108-EC9D57E0ECC3}" type="sibTrans" cxnId="{EED1C196-F253-4106-AC9F-58D254157C07}">
      <dgm:prSet/>
      <dgm:spPr/>
      <dgm:t>
        <a:bodyPr/>
        <a:lstStyle/>
        <a:p>
          <a:endParaRPr lang="en-GB"/>
        </a:p>
      </dgm:t>
    </dgm:pt>
    <dgm:pt modelId="{2AF22B6C-75A3-4531-AAB3-1E74B446EA7C}" type="pres">
      <dgm:prSet presAssocID="{1B8D76C6-CCF2-448B-9EBA-CE5F76427A65}" presName="CompostProcess" presStyleCnt="0">
        <dgm:presLayoutVars>
          <dgm:dir/>
          <dgm:resizeHandles val="exact"/>
        </dgm:presLayoutVars>
      </dgm:prSet>
      <dgm:spPr/>
    </dgm:pt>
    <dgm:pt modelId="{87EC4789-78B5-4724-895E-D6B007806F35}" type="pres">
      <dgm:prSet presAssocID="{1B8D76C6-CCF2-448B-9EBA-CE5F76427A65}" presName="arrow" presStyleLbl="bgShp" presStyleIdx="0" presStyleCnt="1"/>
      <dgm:spPr/>
    </dgm:pt>
    <dgm:pt modelId="{AE51D939-D9F5-4B94-80BA-43577486D4AD}" type="pres">
      <dgm:prSet presAssocID="{1B8D76C6-CCF2-448B-9EBA-CE5F76427A65}" presName="linearProcess" presStyleCnt="0"/>
      <dgm:spPr/>
    </dgm:pt>
    <dgm:pt modelId="{1EEA029C-1EA9-4C21-9C5C-FB900DCCDAEA}" type="pres">
      <dgm:prSet presAssocID="{0E3B9FDC-0135-4718-B354-B54A2084F70C}" presName="textNode" presStyleLbl="node1" presStyleIdx="0" presStyleCnt="3">
        <dgm:presLayoutVars>
          <dgm:bulletEnabled val="1"/>
        </dgm:presLayoutVars>
      </dgm:prSet>
      <dgm:spPr/>
    </dgm:pt>
    <dgm:pt modelId="{362A77C3-07A0-451E-9023-781E3A19D317}" type="pres">
      <dgm:prSet presAssocID="{58AD915A-21E8-4010-A398-AAF0099AAEF4}" presName="sibTrans" presStyleCnt="0"/>
      <dgm:spPr/>
    </dgm:pt>
    <dgm:pt modelId="{CA039A62-EA32-44E9-911E-F9F0BE28D5F9}" type="pres">
      <dgm:prSet presAssocID="{2D2EE6EF-06D3-4599-B060-B69BB31B33EF}" presName="textNode" presStyleLbl="node1" presStyleIdx="1" presStyleCnt="3">
        <dgm:presLayoutVars>
          <dgm:bulletEnabled val="1"/>
        </dgm:presLayoutVars>
      </dgm:prSet>
      <dgm:spPr/>
    </dgm:pt>
    <dgm:pt modelId="{B5B7D263-176A-472D-BE3F-4F09B8597496}" type="pres">
      <dgm:prSet presAssocID="{7769C1CC-3687-41E0-8B0A-A91083360F2F}" presName="sibTrans" presStyleCnt="0"/>
      <dgm:spPr/>
    </dgm:pt>
    <dgm:pt modelId="{B794F9B3-17A7-4E8C-8FAA-BF5D1A96D841}" type="pres">
      <dgm:prSet presAssocID="{005BDA15-AD5D-4DBB-A216-09FC126E31DD}" presName="textNode" presStyleLbl="node1" presStyleIdx="2" presStyleCnt="3">
        <dgm:presLayoutVars>
          <dgm:bulletEnabled val="1"/>
        </dgm:presLayoutVars>
      </dgm:prSet>
      <dgm:spPr/>
    </dgm:pt>
  </dgm:ptLst>
  <dgm:cxnLst>
    <dgm:cxn modelId="{7F784F02-0120-483F-BC2C-A23677CD6D22}" type="presOf" srcId="{0E3B9FDC-0135-4718-B354-B54A2084F70C}" destId="{1EEA029C-1EA9-4C21-9C5C-FB900DCCDAEA}" srcOrd="0" destOrd="0" presId="urn:microsoft.com/office/officeart/2005/8/layout/hProcess9"/>
    <dgm:cxn modelId="{FA474A2A-6FD0-4723-94F9-875FF9F3CA37}" srcId="{1B8D76C6-CCF2-448B-9EBA-CE5F76427A65}" destId="{2D2EE6EF-06D3-4599-B060-B69BB31B33EF}" srcOrd="1" destOrd="0" parTransId="{B609F513-9013-4309-ACBE-847B5AA2F982}" sibTransId="{7769C1CC-3687-41E0-8B0A-A91083360F2F}"/>
    <dgm:cxn modelId="{343E785A-F3B8-449A-AA75-1E243E2B652A}" type="presOf" srcId="{2D2EE6EF-06D3-4599-B060-B69BB31B33EF}" destId="{CA039A62-EA32-44E9-911E-F9F0BE28D5F9}" srcOrd="0" destOrd="0" presId="urn:microsoft.com/office/officeart/2005/8/layout/hProcess9"/>
    <dgm:cxn modelId="{EED1C196-F253-4106-AC9F-58D254157C07}" srcId="{1B8D76C6-CCF2-448B-9EBA-CE5F76427A65}" destId="{005BDA15-AD5D-4DBB-A216-09FC126E31DD}" srcOrd="2" destOrd="0" parTransId="{50F64464-FF5A-4B4F-A213-71F08B970841}" sibTransId="{71D929B8-9DB8-4D3A-8108-EC9D57E0ECC3}"/>
    <dgm:cxn modelId="{7EEF64A8-F295-440C-A287-8FA64EBBB4DA}" type="presOf" srcId="{005BDA15-AD5D-4DBB-A216-09FC126E31DD}" destId="{B794F9B3-17A7-4E8C-8FAA-BF5D1A96D841}" srcOrd="0" destOrd="0" presId="urn:microsoft.com/office/officeart/2005/8/layout/hProcess9"/>
    <dgm:cxn modelId="{0E36BCD2-45AB-400F-8E94-11DFB884EBB3}" type="presOf" srcId="{1B8D76C6-CCF2-448B-9EBA-CE5F76427A65}" destId="{2AF22B6C-75A3-4531-AAB3-1E74B446EA7C}" srcOrd="0" destOrd="0" presId="urn:microsoft.com/office/officeart/2005/8/layout/hProcess9"/>
    <dgm:cxn modelId="{B58F76D9-2DF8-4EBB-966B-AEC383C7DFE1}" srcId="{1B8D76C6-CCF2-448B-9EBA-CE5F76427A65}" destId="{0E3B9FDC-0135-4718-B354-B54A2084F70C}" srcOrd="0" destOrd="0" parTransId="{53CE05A8-04A8-4554-B6AE-7F8BD4488886}" sibTransId="{58AD915A-21E8-4010-A398-AAF0099AAEF4}"/>
    <dgm:cxn modelId="{9BAD0BB4-2159-4FD4-9960-0BBC7878B686}" type="presParOf" srcId="{2AF22B6C-75A3-4531-AAB3-1E74B446EA7C}" destId="{87EC4789-78B5-4724-895E-D6B007806F35}" srcOrd="0" destOrd="0" presId="urn:microsoft.com/office/officeart/2005/8/layout/hProcess9"/>
    <dgm:cxn modelId="{53591E97-E005-4362-B2EB-4D857780BC17}" type="presParOf" srcId="{2AF22B6C-75A3-4531-AAB3-1E74B446EA7C}" destId="{AE51D939-D9F5-4B94-80BA-43577486D4AD}" srcOrd="1" destOrd="0" presId="urn:microsoft.com/office/officeart/2005/8/layout/hProcess9"/>
    <dgm:cxn modelId="{F47DB5FE-FD3A-45D4-A8BD-3BAC3F6AE36C}" type="presParOf" srcId="{AE51D939-D9F5-4B94-80BA-43577486D4AD}" destId="{1EEA029C-1EA9-4C21-9C5C-FB900DCCDAEA}" srcOrd="0" destOrd="0" presId="urn:microsoft.com/office/officeart/2005/8/layout/hProcess9"/>
    <dgm:cxn modelId="{EFB0CDEC-036C-4953-A2B1-87CAC3D90C84}" type="presParOf" srcId="{AE51D939-D9F5-4B94-80BA-43577486D4AD}" destId="{362A77C3-07A0-451E-9023-781E3A19D317}" srcOrd="1" destOrd="0" presId="urn:microsoft.com/office/officeart/2005/8/layout/hProcess9"/>
    <dgm:cxn modelId="{D803E63A-F643-4BF3-B30E-68D17BCBABB3}" type="presParOf" srcId="{AE51D939-D9F5-4B94-80BA-43577486D4AD}" destId="{CA039A62-EA32-44E9-911E-F9F0BE28D5F9}" srcOrd="2" destOrd="0" presId="urn:microsoft.com/office/officeart/2005/8/layout/hProcess9"/>
    <dgm:cxn modelId="{967E8494-8F46-4A78-874A-E800421B204D}" type="presParOf" srcId="{AE51D939-D9F5-4B94-80BA-43577486D4AD}" destId="{B5B7D263-176A-472D-BE3F-4F09B8597496}" srcOrd="3" destOrd="0" presId="urn:microsoft.com/office/officeart/2005/8/layout/hProcess9"/>
    <dgm:cxn modelId="{A046837C-C978-4D0A-B1CA-BEAC40CB4607}" type="presParOf" srcId="{AE51D939-D9F5-4B94-80BA-43577486D4AD}" destId="{B794F9B3-17A7-4E8C-8FAA-BF5D1A96D84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8D76C6-CCF2-448B-9EBA-CE5F76427A65}" type="doc">
      <dgm:prSet loTypeId="urn:microsoft.com/office/officeart/2005/8/layout/hProcess9" loCatId="process" qsTypeId="urn:microsoft.com/office/officeart/2005/8/quickstyle/simple1" qsCatId="simple" csTypeId="urn:microsoft.com/office/officeart/2005/8/colors/accent1_2" csCatId="accent1" phldr="1"/>
      <dgm:spPr/>
    </dgm:pt>
    <dgm:pt modelId="{0E3B9FDC-0135-4718-B354-B54A2084F70C}">
      <dgm:prSet phldrT="[Texto]"/>
      <dgm:spPr/>
      <dgm:t>
        <a:bodyPr/>
        <a:lstStyle/>
        <a:p>
          <a:r>
            <a:rPr lang="es-ES" noProof="0" dirty="0"/>
            <a:t>Materias Primas Naturales</a:t>
          </a:r>
        </a:p>
      </dgm:t>
    </dgm:pt>
    <dgm:pt modelId="{53CE05A8-04A8-4554-B6AE-7F8BD4488886}" type="parTrans" cxnId="{B58F76D9-2DF8-4EBB-966B-AEC383C7DFE1}">
      <dgm:prSet/>
      <dgm:spPr/>
      <dgm:t>
        <a:bodyPr/>
        <a:lstStyle/>
        <a:p>
          <a:endParaRPr lang="en-GB"/>
        </a:p>
      </dgm:t>
    </dgm:pt>
    <dgm:pt modelId="{58AD915A-21E8-4010-A398-AAF0099AAEF4}" type="sibTrans" cxnId="{B58F76D9-2DF8-4EBB-966B-AEC383C7DFE1}">
      <dgm:prSet/>
      <dgm:spPr/>
      <dgm:t>
        <a:bodyPr/>
        <a:lstStyle/>
        <a:p>
          <a:endParaRPr lang="en-GB"/>
        </a:p>
      </dgm:t>
    </dgm:pt>
    <dgm:pt modelId="{2D2EE6EF-06D3-4599-B060-B69BB31B33EF}">
      <dgm:prSet phldrT="[Texto]"/>
      <dgm:spPr/>
      <dgm:t>
        <a:bodyPr/>
        <a:lstStyle/>
        <a:p>
          <a:r>
            <a:rPr lang="es-ES" noProof="0" dirty="0"/>
            <a:t>Productos</a:t>
          </a:r>
        </a:p>
      </dgm:t>
    </dgm:pt>
    <dgm:pt modelId="{B609F513-9013-4309-ACBE-847B5AA2F982}" type="parTrans" cxnId="{FA474A2A-6FD0-4723-94F9-875FF9F3CA37}">
      <dgm:prSet/>
      <dgm:spPr/>
      <dgm:t>
        <a:bodyPr/>
        <a:lstStyle/>
        <a:p>
          <a:endParaRPr lang="en-GB"/>
        </a:p>
      </dgm:t>
    </dgm:pt>
    <dgm:pt modelId="{7769C1CC-3687-41E0-8B0A-A91083360F2F}" type="sibTrans" cxnId="{FA474A2A-6FD0-4723-94F9-875FF9F3CA37}">
      <dgm:prSet/>
      <dgm:spPr/>
      <dgm:t>
        <a:bodyPr/>
        <a:lstStyle/>
        <a:p>
          <a:endParaRPr lang="en-GB"/>
        </a:p>
      </dgm:t>
    </dgm:pt>
    <dgm:pt modelId="{005BDA15-AD5D-4DBB-A216-09FC126E31DD}">
      <dgm:prSet phldrT="[Texto]"/>
      <dgm:spPr/>
      <dgm:t>
        <a:bodyPr/>
        <a:lstStyle/>
        <a:p>
          <a:r>
            <a:rPr lang="es-ES" noProof="0" dirty="0"/>
            <a:t>Residuos</a:t>
          </a:r>
        </a:p>
      </dgm:t>
    </dgm:pt>
    <dgm:pt modelId="{50F64464-FF5A-4B4F-A213-71F08B970841}" type="parTrans" cxnId="{EED1C196-F253-4106-AC9F-58D254157C07}">
      <dgm:prSet/>
      <dgm:spPr/>
      <dgm:t>
        <a:bodyPr/>
        <a:lstStyle/>
        <a:p>
          <a:endParaRPr lang="en-GB"/>
        </a:p>
      </dgm:t>
    </dgm:pt>
    <dgm:pt modelId="{71D929B8-9DB8-4D3A-8108-EC9D57E0ECC3}" type="sibTrans" cxnId="{EED1C196-F253-4106-AC9F-58D254157C07}">
      <dgm:prSet/>
      <dgm:spPr/>
      <dgm:t>
        <a:bodyPr/>
        <a:lstStyle/>
        <a:p>
          <a:endParaRPr lang="en-GB"/>
        </a:p>
      </dgm:t>
    </dgm:pt>
    <dgm:pt modelId="{2AF22B6C-75A3-4531-AAB3-1E74B446EA7C}" type="pres">
      <dgm:prSet presAssocID="{1B8D76C6-CCF2-448B-9EBA-CE5F76427A65}" presName="CompostProcess" presStyleCnt="0">
        <dgm:presLayoutVars>
          <dgm:dir/>
          <dgm:resizeHandles val="exact"/>
        </dgm:presLayoutVars>
      </dgm:prSet>
      <dgm:spPr/>
    </dgm:pt>
    <dgm:pt modelId="{87EC4789-78B5-4724-895E-D6B007806F35}" type="pres">
      <dgm:prSet presAssocID="{1B8D76C6-CCF2-448B-9EBA-CE5F76427A65}" presName="arrow" presStyleLbl="bgShp" presStyleIdx="0" presStyleCnt="1"/>
      <dgm:spPr/>
    </dgm:pt>
    <dgm:pt modelId="{AE51D939-D9F5-4B94-80BA-43577486D4AD}" type="pres">
      <dgm:prSet presAssocID="{1B8D76C6-CCF2-448B-9EBA-CE5F76427A65}" presName="linearProcess" presStyleCnt="0"/>
      <dgm:spPr/>
    </dgm:pt>
    <dgm:pt modelId="{1EEA029C-1EA9-4C21-9C5C-FB900DCCDAEA}" type="pres">
      <dgm:prSet presAssocID="{0E3B9FDC-0135-4718-B354-B54A2084F70C}" presName="textNode" presStyleLbl="node1" presStyleIdx="0" presStyleCnt="3">
        <dgm:presLayoutVars>
          <dgm:bulletEnabled val="1"/>
        </dgm:presLayoutVars>
      </dgm:prSet>
      <dgm:spPr/>
    </dgm:pt>
    <dgm:pt modelId="{362A77C3-07A0-451E-9023-781E3A19D317}" type="pres">
      <dgm:prSet presAssocID="{58AD915A-21E8-4010-A398-AAF0099AAEF4}" presName="sibTrans" presStyleCnt="0"/>
      <dgm:spPr/>
    </dgm:pt>
    <dgm:pt modelId="{CA039A62-EA32-44E9-911E-F9F0BE28D5F9}" type="pres">
      <dgm:prSet presAssocID="{2D2EE6EF-06D3-4599-B060-B69BB31B33EF}" presName="textNode" presStyleLbl="node1" presStyleIdx="1" presStyleCnt="3">
        <dgm:presLayoutVars>
          <dgm:bulletEnabled val="1"/>
        </dgm:presLayoutVars>
      </dgm:prSet>
      <dgm:spPr/>
    </dgm:pt>
    <dgm:pt modelId="{B5B7D263-176A-472D-BE3F-4F09B8597496}" type="pres">
      <dgm:prSet presAssocID="{7769C1CC-3687-41E0-8B0A-A91083360F2F}" presName="sibTrans" presStyleCnt="0"/>
      <dgm:spPr/>
    </dgm:pt>
    <dgm:pt modelId="{B794F9B3-17A7-4E8C-8FAA-BF5D1A96D841}" type="pres">
      <dgm:prSet presAssocID="{005BDA15-AD5D-4DBB-A216-09FC126E31DD}" presName="textNode" presStyleLbl="node1" presStyleIdx="2" presStyleCnt="3">
        <dgm:presLayoutVars>
          <dgm:bulletEnabled val="1"/>
        </dgm:presLayoutVars>
      </dgm:prSet>
      <dgm:spPr/>
    </dgm:pt>
  </dgm:ptLst>
  <dgm:cxnLst>
    <dgm:cxn modelId="{7F784F02-0120-483F-BC2C-A23677CD6D22}" type="presOf" srcId="{0E3B9FDC-0135-4718-B354-B54A2084F70C}" destId="{1EEA029C-1EA9-4C21-9C5C-FB900DCCDAEA}" srcOrd="0" destOrd="0" presId="urn:microsoft.com/office/officeart/2005/8/layout/hProcess9"/>
    <dgm:cxn modelId="{FA474A2A-6FD0-4723-94F9-875FF9F3CA37}" srcId="{1B8D76C6-CCF2-448B-9EBA-CE5F76427A65}" destId="{2D2EE6EF-06D3-4599-B060-B69BB31B33EF}" srcOrd="1" destOrd="0" parTransId="{B609F513-9013-4309-ACBE-847B5AA2F982}" sibTransId="{7769C1CC-3687-41E0-8B0A-A91083360F2F}"/>
    <dgm:cxn modelId="{343E785A-F3B8-449A-AA75-1E243E2B652A}" type="presOf" srcId="{2D2EE6EF-06D3-4599-B060-B69BB31B33EF}" destId="{CA039A62-EA32-44E9-911E-F9F0BE28D5F9}" srcOrd="0" destOrd="0" presId="urn:microsoft.com/office/officeart/2005/8/layout/hProcess9"/>
    <dgm:cxn modelId="{EED1C196-F253-4106-AC9F-58D254157C07}" srcId="{1B8D76C6-CCF2-448B-9EBA-CE5F76427A65}" destId="{005BDA15-AD5D-4DBB-A216-09FC126E31DD}" srcOrd="2" destOrd="0" parTransId="{50F64464-FF5A-4B4F-A213-71F08B970841}" sibTransId="{71D929B8-9DB8-4D3A-8108-EC9D57E0ECC3}"/>
    <dgm:cxn modelId="{7EEF64A8-F295-440C-A287-8FA64EBBB4DA}" type="presOf" srcId="{005BDA15-AD5D-4DBB-A216-09FC126E31DD}" destId="{B794F9B3-17A7-4E8C-8FAA-BF5D1A96D841}" srcOrd="0" destOrd="0" presId="urn:microsoft.com/office/officeart/2005/8/layout/hProcess9"/>
    <dgm:cxn modelId="{0E36BCD2-45AB-400F-8E94-11DFB884EBB3}" type="presOf" srcId="{1B8D76C6-CCF2-448B-9EBA-CE5F76427A65}" destId="{2AF22B6C-75A3-4531-AAB3-1E74B446EA7C}" srcOrd="0" destOrd="0" presId="urn:microsoft.com/office/officeart/2005/8/layout/hProcess9"/>
    <dgm:cxn modelId="{B58F76D9-2DF8-4EBB-966B-AEC383C7DFE1}" srcId="{1B8D76C6-CCF2-448B-9EBA-CE5F76427A65}" destId="{0E3B9FDC-0135-4718-B354-B54A2084F70C}" srcOrd="0" destOrd="0" parTransId="{53CE05A8-04A8-4554-B6AE-7F8BD4488886}" sibTransId="{58AD915A-21E8-4010-A398-AAF0099AAEF4}"/>
    <dgm:cxn modelId="{9BAD0BB4-2159-4FD4-9960-0BBC7878B686}" type="presParOf" srcId="{2AF22B6C-75A3-4531-AAB3-1E74B446EA7C}" destId="{87EC4789-78B5-4724-895E-D6B007806F35}" srcOrd="0" destOrd="0" presId="urn:microsoft.com/office/officeart/2005/8/layout/hProcess9"/>
    <dgm:cxn modelId="{53591E97-E005-4362-B2EB-4D857780BC17}" type="presParOf" srcId="{2AF22B6C-75A3-4531-AAB3-1E74B446EA7C}" destId="{AE51D939-D9F5-4B94-80BA-43577486D4AD}" srcOrd="1" destOrd="0" presId="urn:microsoft.com/office/officeart/2005/8/layout/hProcess9"/>
    <dgm:cxn modelId="{F47DB5FE-FD3A-45D4-A8BD-3BAC3F6AE36C}" type="presParOf" srcId="{AE51D939-D9F5-4B94-80BA-43577486D4AD}" destId="{1EEA029C-1EA9-4C21-9C5C-FB900DCCDAEA}" srcOrd="0" destOrd="0" presId="urn:microsoft.com/office/officeart/2005/8/layout/hProcess9"/>
    <dgm:cxn modelId="{EFB0CDEC-036C-4953-A2B1-87CAC3D90C84}" type="presParOf" srcId="{AE51D939-D9F5-4B94-80BA-43577486D4AD}" destId="{362A77C3-07A0-451E-9023-781E3A19D317}" srcOrd="1" destOrd="0" presId="urn:microsoft.com/office/officeart/2005/8/layout/hProcess9"/>
    <dgm:cxn modelId="{D803E63A-F643-4BF3-B30E-68D17BCBABB3}" type="presParOf" srcId="{AE51D939-D9F5-4B94-80BA-43577486D4AD}" destId="{CA039A62-EA32-44E9-911E-F9F0BE28D5F9}" srcOrd="2" destOrd="0" presId="urn:microsoft.com/office/officeart/2005/8/layout/hProcess9"/>
    <dgm:cxn modelId="{967E8494-8F46-4A78-874A-E800421B204D}" type="presParOf" srcId="{AE51D939-D9F5-4B94-80BA-43577486D4AD}" destId="{B5B7D263-176A-472D-BE3F-4F09B8597496}" srcOrd="3" destOrd="0" presId="urn:microsoft.com/office/officeart/2005/8/layout/hProcess9"/>
    <dgm:cxn modelId="{A046837C-C978-4D0A-B1CA-BEAC40CB4607}" type="presParOf" srcId="{AE51D939-D9F5-4B94-80BA-43577486D4AD}" destId="{B794F9B3-17A7-4E8C-8FAA-BF5D1A96D84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DF1A5B-5F66-4937-9D8E-88F8858E2DB4}"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en-GB"/>
        </a:p>
      </dgm:t>
    </dgm:pt>
    <dgm:pt modelId="{07C9C7B6-A470-4807-8A6C-E276A0CC1559}">
      <dgm:prSet phldrT="[Texto]"/>
      <dgm:spPr/>
      <dgm:t>
        <a:bodyPr/>
        <a:lstStyle/>
        <a:p>
          <a:r>
            <a:rPr lang="es-ES" dirty="0"/>
            <a:t>Los residuos ya no existen.</a:t>
          </a:r>
          <a:endParaRPr lang="en-GB" dirty="0"/>
        </a:p>
      </dgm:t>
    </dgm:pt>
    <dgm:pt modelId="{D3E8C37F-5877-42EC-8FC4-B81245C541C5}" type="parTrans" cxnId="{CF6CA88A-514B-4E38-963D-6CC3B7CD955E}">
      <dgm:prSet/>
      <dgm:spPr/>
      <dgm:t>
        <a:bodyPr/>
        <a:lstStyle/>
        <a:p>
          <a:endParaRPr lang="en-GB"/>
        </a:p>
      </dgm:t>
    </dgm:pt>
    <dgm:pt modelId="{C6E36C4B-C4D5-4372-B780-262DFBB6A7C0}" type="sibTrans" cxnId="{CF6CA88A-514B-4E38-963D-6CC3B7CD955E}">
      <dgm:prSet/>
      <dgm:spPr/>
      <dgm:t>
        <a:bodyPr/>
        <a:lstStyle/>
        <a:p>
          <a:endParaRPr lang="en-GB"/>
        </a:p>
      </dgm:t>
    </dgm:pt>
    <dgm:pt modelId="{94495DEB-B354-46DB-9C94-80F0DF5E1C35}">
      <dgm:prSet phldrT="[Texto]"/>
      <dgm:spPr/>
      <dgm:t>
        <a:bodyPr/>
        <a:lstStyle/>
        <a:p>
          <a:r>
            <a:rPr lang="es-ES" dirty="0"/>
            <a:t>Los materiales biológicos son renovables, los materiales tecnológicos no y, por lo tanto, deben reciclarse.</a:t>
          </a:r>
          <a:endParaRPr lang="en-GB" dirty="0"/>
        </a:p>
      </dgm:t>
    </dgm:pt>
    <dgm:pt modelId="{F03F367C-4839-4835-9C5F-3FA146D5F8CA}" type="parTrans" cxnId="{BE609F62-2F2A-4DE8-B5DF-694765F8FDFF}">
      <dgm:prSet/>
      <dgm:spPr/>
      <dgm:t>
        <a:bodyPr/>
        <a:lstStyle/>
        <a:p>
          <a:endParaRPr lang="en-GB"/>
        </a:p>
      </dgm:t>
    </dgm:pt>
    <dgm:pt modelId="{318897D0-EAA9-49D7-9C06-8ECC3EC7CD12}" type="sibTrans" cxnId="{BE609F62-2F2A-4DE8-B5DF-694765F8FDFF}">
      <dgm:prSet/>
      <dgm:spPr/>
      <dgm:t>
        <a:bodyPr/>
        <a:lstStyle/>
        <a:p>
          <a:endParaRPr lang="en-GB"/>
        </a:p>
      </dgm:t>
    </dgm:pt>
    <dgm:pt modelId="{7D18F231-45EF-44F0-8DA4-75DC86EA10AE}">
      <dgm:prSet phldrT="[Texto]"/>
      <dgm:spPr/>
      <dgm:t>
        <a:bodyPr/>
        <a:lstStyle/>
        <a:p>
          <a:r>
            <a:rPr lang="es-ES" dirty="0"/>
            <a:t>Intentar reutilizar todos los productos, si eso no es posible, partes del producto y si eso no es posible, reciclar los materiales.</a:t>
          </a:r>
        </a:p>
      </dgm:t>
    </dgm:pt>
    <dgm:pt modelId="{AD41E9ED-47D2-4B8F-A0B6-548FF7AF8014}" type="parTrans" cxnId="{27BCF0BE-77EF-4ADB-8B71-8977E4537CB6}">
      <dgm:prSet/>
      <dgm:spPr/>
      <dgm:t>
        <a:bodyPr/>
        <a:lstStyle/>
        <a:p>
          <a:endParaRPr lang="en-GB"/>
        </a:p>
      </dgm:t>
    </dgm:pt>
    <dgm:pt modelId="{9A309417-E38B-4A72-995F-A192DE3B65BA}" type="sibTrans" cxnId="{27BCF0BE-77EF-4ADB-8B71-8977E4537CB6}">
      <dgm:prSet/>
      <dgm:spPr/>
      <dgm:t>
        <a:bodyPr/>
        <a:lstStyle/>
        <a:p>
          <a:endParaRPr lang="en-GB"/>
        </a:p>
      </dgm:t>
    </dgm:pt>
    <dgm:pt modelId="{BD93C1DF-AB0C-4E4A-9C1B-2378164E3CEF}">
      <dgm:prSet phldrT="[Texto]"/>
      <dgm:spPr/>
      <dgm:t>
        <a:bodyPr/>
        <a:lstStyle/>
        <a:p>
          <a:r>
            <a:rPr lang="es-ES" dirty="0"/>
            <a:t>Primera reparación, luego reutilización, luego </a:t>
          </a:r>
          <a:r>
            <a:rPr lang="es-ES" dirty="0" err="1"/>
            <a:t>refabricación</a:t>
          </a:r>
          <a:r>
            <a:rPr lang="es-ES" dirty="0"/>
            <a:t> y luego reciclaje.</a:t>
          </a:r>
        </a:p>
      </dgm:t>
    </dgm:pt>
    <dgm:pt modelId="{7709A030-C3DF-4BA3-AEBD-8D37EB07A2A6}" type="parTrans" cxnId="{EBE20B95-A0E9-4E1B-BA68-70D2314B43B8}">
      <dgm:prSet/>
      <dgm:spPr/>
      <dgm:t>
        <a:bodyPr/>
        <a:lstStyle/>
        <a:p>
          <a:endParaRPr lang="en-GB"/>
        </a:p>
      </dgm:t>
    </dgm:pt>
    <dgm:pt modelId="{FBBBC6AB-435D-4414-A550-3BE5E23B4508}" type="sibTrans" cxnId="{EBE20B95-A0E9-4E1B-BA68-70D2314B43B8}">
      <dgm:prSet/>
      <dgm:spPr/>
      <dgm:t>
        <a:bodyPr/>
        <a:lstStyle/>
        <a:p>
          <a:endParaRPr lang="en-GB"/>
        </a:p>
      </dgm:t>
    </dgm:pt>
    <dgm:pt modelId="{871D6CD5-6F62-487F-8CC1-7101B4B00CA6}">
      <dgm:prSet phldrT="[Texto]"/>
      <dgm:spPr/>
      <dgm:t>
        <a:bodyPr/>
        <a:lstStyle/>
        <a:p>
          <a:r>
            <a:rPr lang="es-ES" dirty="0"/>
            <a:t>Hacer uso de la energía renovable.</a:t>
          </a:r>
        </a:p>
      </dgm:t>
    </dgm:pt>
    <dgm:pt modelId="{37F51854-71F0-4C6E-9DFE-711D678E929A}" type="parTrans" cxnId="{21E581B7-DB06-442D-9864-083C5125FE5F}">
      <dgm:prSet/>
      <dgm:spPr/>
      <dgm:t>
        <a:bodyPr/>
        <a:lstStyle/>
        <a:p>
          <a:endParaRPr lang="en-GB"/>
        </a:p>
      </dgm:t>
    </dgm:pt>
    <dgm:pt modelId="{2F74B93C-5202-430B-9A59-B836F7E85568}" type="sibTrans" cxnId="{21E581B7-DB06-442D-9864-083C5125FE5F}">
      <dgm:prSet/>
      <dgm:spPr/>
      <dgm:t>
        <a:bodyPr/>
        <a:lstStyle/>
        <a:p>
          <a:endParaRPr lang="en-GB"/>
        </a:p>
      </dgm:t>
    </dgm:pt>
    <dgm:pt modelId="{6781A493-4928-4592-A790-89B4471A7F30}" type="pres">
      <dgm:prSet presAssocID="{4EDF1A5B-5F66-4937-9D8E-88F8858E2DB4}" presName="Name0" presStyleCnt="0">
        <dgm:presLayoutVars>
          <dgm:chMax val="7"/>
          <dgm:chPref val="7"/>
          <dgm:dir/>
        </dgm:presLayoutVars>
      </dgm:prSet>
      <dgm:spPr/>
    </dgm:pt>
    <dgm:pt modelId="{3B77F67F-258B-4926-8FFD-A3D9964BE45B}" type="pres">
      <dgm:prSet presAssocID="{4EDF1A5B-5F66-4937-9D8E-88F8858E2DB4}" presName="Name1" presStyleCnt="0"/>
      <dgm:spPr/>
    </dgm:pt>
    <dgm:pt modelId="{D8177FAD-9EE8-4747-BB6F-9E36CB7E880C}" type="pres">
      <dgm:prSet presAssocID="{4EDF1A5B-5F66-4937-9D8E-88F8858E2DB4}" presName="cycle" presStyleCnt="0"/>
      <dgm:spPr/>
    </dgm:pt>
    <dgm:pt modelId="{6A32C1DB-C525-40D3-9284-2923A529EC88}" type="pres">
      <dgm:prSet presAssocID="{4EDF1A5B-5F66-4937-9D8E-88F8858E2DB4}" presName="srcNode" presStyleLbl="node1" presStyleIdx="0" presStyleCnt="5"/>
      <dgm:spPr/>
    </dgm:pt>
    <dgm:pt modelId="{06E4EE0E-9825-4F9E-A170-5D8E5F700FDB}" type="pres">
      <dgm:prSet presAssocID="{4EDF1A5B-5F66-4937-9D8E-88F8858E2DB4}" presName="conn" presStyleLbl="parChTrans1D2" presStyleIdx="0" presStyleCnt="1"/>
      <dgm:spPr/>
    </dgm:pt>
    <dgm:pt modelId="{35E8D654-3364-4213-8237-846B3AB7D661}" type="pres">
      <dgm:prSet presAssocID="{4EDF1A5B-5F66-4937-9D8E-88F8858E2DB4}" presName="extraNode" presStyleLbl="node1" presStyleIdx="0" presStyleCnt="5"/>
      <dgm:spPr/>
    </dgm:pt>
    <dgm:pt modelId="{F371978B-B900-4A0E-A0FD-66128B1790F0}" type="pres">
      <dgm:prSet presAssocID="{4EDF1A5B-5F66-4937-9D8E-88F8858E2DB4}" presName="dstNode" presStyleLbl="node1" presStyleIdx="0" presStyleCnt="5"/>
      <dgm:spPr/>
    </dgm:pt>
    <dgm:pt modelId="{5E05F5EA-B1AB-40C9-912E-1DE9AF750A8A}" type="pres">
      <dgm:prSet presAssocID="{07C9C7B6-A470-4807-8A6C-E276A0CC1559}" presName="text_1" presStyleLbl="node1" presStyleIdx="0" presStyleCnt="5">
        <dgm:presLayoutVars>
          <dgm:bulletEnabled val="1"/>
        </dgm:presLayoutVars>
      </dgm:prSet>
      <dgm:spPr/>
    </dgm:pt>
    <dgm:pt modelId="{E97222DB-A926-49ED-A8C0-94C201534D80}" type="pres">
      <dgm:prSet presAssocID="{07C9C7B6-A470-4807-8A6C-E276A0CC1559}" presName="accent_1" presStyleCnt="0"/>
      <dgm:spPr/>
    </dgm:pt>
    <dgm:pt modelId="{98E846A9-0F4E-4DD2-9A2F-D9B3EAB54724}" type="pres">
      <dgm:prSet presAssocID="{07C9C7B6-A470-4807-8A6C-E276A0CC1559}" presName="accentRepeatNode" presStyleLbl="solidFgAcc1" presStyleIdx="0" presStyleCnt="5" custLinFactNeighborX="8020" custLinFactNeighborY="-2673"/>
      <dgm:spPr/>
    </dgm:pt>
    <dgm:pt modelId="{44BA2BAD-B25E-4600-AC52-D31834DAC27E}" type="pres">
      <dgm:prSet presAssocID="{94495DEB-B354-46DB-9C94-80F0DF5E1C35}" presName="text_2" presStyleLbl="node1" presStyleIdx="1" presStyleCnt="5">
        <dgm:presLayoutVars>
          <dgm:bulletEnabled val="1"/>
        </dgm:presLayoutVars>
      </dgm:prSet>
      <dgm:spPr/>
    </dgm:pt>
    <dgm:pt modelId="{DB0BBCF1-F2D8-4647-B09D-9B437A45ACFC}" type="pres">
      <dgm:prSet presAssocID="{94495DEB-B354-46DB-9C94-80F0DF5E1C35}" presName="accent_2" presStyleCnt="0"/>
      <dgm:spPr/>
    </dgm:pt>
    <dgm:pt modelId="{A5FAAF94-7999-4810-8B6B-C6D912EFCB12}" type="pres">
      <dgm:prSet presAssocID="{94495DEB-B354-46DB-9C94-80F0DF5E1C35}" presName="accentRepeatNode" presStyleLbl="solidFgAcc1" presStyleIdx="1" presStyleCnt="5"/>
      <dgm:spPr/>
    </dgm:pt>
    <dgm:pt modelId="{B9BC6836-93A2-4C6A-BEEC-A96FF61ED580}" type="pres">
      <dgm:prSet presAssocID="{7D18F231-45EF-44F0-8DA4-75DC86EA10AE}" presName="text_3" presStyleLbl="node1" presStyleIdx="2" presStyleCnt="5">
        <dgm:presLayoutVars>
          <dgm:bulletEnabled val="1"/>
        </dgm:presLayoutVars>
      </dgm:prSet>
      <dgm:spPr/>
    </dgm:pt>
    <dgm:pt modelId="{65C651C2-4CA6-45BF-9661-61AECDBB0D61}" type="pres">
      <dgm:prSet presAssocID="{7D18F231-45EF-44F0-8DA4-75DC86EA10AE}" presName="accent_3" presStyleCnt="0"/>
      <dgm:spPr/>
    </dgm:pt>
    <dgm:pt modelId="{922348AB-94C9-41D4-B6E5-F162508728BE}" type="pres">
      <dgm:prSet presAssocID="{7D18F231-45EF-44F0-8DA4-75DC86EA10AE}" presName="accentRepeatNode" presStyleLbl="solidFgAcc1" presStyleIdx="2" presStyleCnt="5"/>
      <dgm:spPr/>
    </dgm:pt>
    <dgm:pt modelId="{9A99B015-80AF-410A-B743-77BFAC2ECAFB}" type="pres">
      <dgm:prSet presAssocID="{BD93C1DF-AB0C-4E4A-9C1B-2378164E3CEF}" presName="text_4" presStyleLbl="node1" presStyleIdx="3" presStyleCnt="5">
        <dgm:presLayoutVars>
          <dgm:bulletEnabled val="1"/>
        </dgm:presLayoutVars>
      </dgm:prSet>
      <dgm:spPr/>
    </dgm:pt>
    <dgm:pt modelId="{A2BA2A1D-995F-46F9-974E-D48758D4449D}" type="pres">
      <dgm:prSet presAssocID="{BD93C1DF-AB0C-4E4A-9C1B-2378164E3CEF}" presName="accent_4" presStyleCnt="0"/>
      <dgm:spPr/>
    </dgm:pt>
    <dgm:pt modelId="{8921D5FE-107B-4C2C-8E62-D705C8A71D6A}" type="pres">
      <dgm:prSet presAssocID="{BD93C1DF-AB0C-4E4A-9C1B-2378164E3CEF}" presName="accentRepeatNode" presStyleLbl="solidFgAcc1" presStyleIdx="3" presStyleCnt="5"/>
      <dgm:spPr/>
    </dgm:pt>
    <dgm:pt modelId="{685CB0C7-1BD7-4444-A075-1A331A50A430}" type="pres">
      <dgm:prSet presAssocID="{871D6CD5-6F62-487F-8CC1-7101B4B00CA6}" presName="text_5" presStyleLbl="node1" presStyleIdx="4" presStyleCnt="5">
        <dgm:presLayoutVars>
          <dgm:bulletEnabled val="1"/>
        </dgm:presLayoutVars>
      </dgm:prSet>
      <dgm:spPr/>
    </dgm:pt>
    <dgm:pt modelId="{F7A6368D-46DD-46CA-8E6D-5CD9124F0ACE}" type="pres">
      <dgm:prSet presAssocID="{871D6CD5-6F62-487F-8CC1-7101B4B00CA6}" presName="accent_5" presStyleCnt="0"/>
      <dgm:spPr/>
    </dgm:pt>
    <dgm:pt modelId="{97C7067A-9843-4CB6-8F67-FA1E6E79C360}" type="pres">
      <dgm:prSet presAssocID="{871D6CD5-6F62-487F-8CC1-7101B4B00CA6}" presName="accentRepeatNode" presStyleLbl="solidFgAcc1" presStyleIdx="4" presStyleCnt="5"/>
      <dgm:spPr/>
    </dgm:pt>
  </dgm:ptLst>
  <dgm:cxnLst>
    <dgm:cxn modelId="{031F6430-DC87-43DB-8EF0-B04C0CFCAC08}" type="presOf" srcId="{07C9C7B6-A470-4807-8A6C-E276A0CC1559}" destId="{5E05F5EA-B1AB-40C9-912E-1DE9AF750A8A}" srcOrd="0" destOrd="0" presId="urn:microsoft.com/office/officeart/2008/layout/VerticalCurvedList"/>
    <dgm:cxn modelId="{C25B845F-BF76-4813-9DB2-2547AE610F04}" type="presOf" srcId="{C6E36C4B-C4D5-4372-B780-262DFBB6A7C0}" destId="{06E4EE0E-9825-4F9E-A170-5D8E5F700FDB}" srcOrd="0" destOrd="0" presId="urn:microsoft.com/office/officeart/2008/layout/VerticalCurvedList"/>
    <dgm:cxn modelId="{BE609F62-2F2A-4DE8-B5DF-694765F8FDFF}" srcId="{4EDF1A5B-5F66-4937-9D8E-88F8858E2DB4}" destId="{94495DEB-B354-46DB-9C94-80F0DF5E1C35}" srcOrd="1" destOrd="0" parTransId="{F03F367C-4839-4835-9C5F-3FA146D5F8CA}" sibTransId="{318897D0-EAA9-49D7-9C06-8ECC3EC7CD12}"/>
    <dgm:cxn modelId="{F0286849-1EFB-4B0A-8812-DF9118D45F25}" type="presOf" srcId="{4EDF1A5B-5F66-4937-9D8E-88F8858E2DB4}" destId="{6781A493-4928-4592-A790-89B4471A7F30}" srcOrd="0" destOrd="0" presId="urn:microsoft.com/office/officeart/2008/layout/VerticalCurvedList"/>
    <dgm:cxn modelId="{757D8250-0FDE-473E-BDA5-5E4084943161}" type="presOf" srcId="{7D18F231-45EF-44F0-8DA4-75DC86EA10AE}" destId="{B9BC6836-93A2-4C6A-BEEC-A96FF61ED580}" srcOrd="0" destOrd="0" presId="urn:microsoft.com/office/officeart/2008/layout/VerticalCurvedList"/>
    <dgm:cxn modelId="{A45D0771-2CF4-400A-B9E0-35A6C867CC90}" type="presOf" srcId="{BD93C1DF-AB0C-4E4A-9C1B-2378164E3CEF}" destId="{9A99B015-80AF-410A-B743-77BFAC2ECAFB}" srcOrd="0" destOrd="0" presId="urn:microsoft.com/office/officeart/2008/layout/VerticalCurvedList"/>
    <dgm:cxn modelId="{CF6CA88A-514B-4E38-963D-6CC3B7CD955E}" srcId="{4EDF1A5B-5F66-4937-9D8E-88F8858E2DB4}" destId="{07C9C7B6-A470-4807-8A6C-E276A0CC1559}" srcOrd="0" destOrd="0" parTransId="{D3E8C37F-5877-42EC-8FC4-B81245C541C5}" sibTransId="{C6E36C4B-C4D5-4372-B780-262DFBB6A7C0}"/>
    <dgm:cxn modelId="{EBE20B95-A0E9-4E1B-BA68-70D2314B43B8}" srcId="{4EDF1A5B-5F66-4937-9D8E-88F8858E2DB4}" destId="{BD93C1DF-AB0C-4E4A-9C1B-2378164E3CEF}" srcOrd="3" destOrd="0" parTransId="{7709A030-C3DF-4BA3-AEBD-8D37EB07A2A6}" sibTransId="{FBBBC6AB-435D-4414-A550-3BE5E23B4508}"/>
    <dgm:cxn modelId="{21E581B7-DB06-442D-9864-083C5125FE5F}" srcId="{4EDF1A5B-5F66-4937-9D8E-88F8858E2DB4}" destId="{871D6CD5-6F62-487F-8CC1-7101B4B00CA6}" srcOrd="4" destOrd="0" parTransId="{37F51854-71F0-4C6E-9DFE-711D678E929A}" sibTransId="{2F74B93C-5202-430B-9A59-B836F7E85568}"/>
    <dgm:cxn modelId="{27BCF0BE-77EF-4ADB-8B71-8977E4537CB6}" srcId="{4EDF1A5B-5F66-4937-9D8E-88F8858E2DB4}" destId="{7D18F231-45EF-44F0-8DA4-75DC86EA10AE}" srcOrd="2" destOrd="0" parTransId="{AD41E9ED-47D2-4B8F-A0B6-548FF7AF8014}" sibTransId="{9A309417-E38B-4A72-995F-A192DE3B65BA}"/>
    <dgm:cxn modelId="{5E5B76C8-358F-4EA5-B914-CFB31E2A148B}" type="presOf" srcId="{94495DEB-B354-46DB-9C94-80F0DF5E1C35}" destId="{44BA2BAD-B25E-4600-AC52-D31834DAC27E}" srcOrd="0" destOrd="0" presId="urn:microsoft.com/office/officeart/2008/layout/VerticalCurvedList"/>
    <dgm:cxn modelId="{EF5456EE-188B-4E11-BE93-2EE268A3FCD6}" type="presOf" srcId="{871D6CD5-6F62-487F-8CC1-7101B4B00CA6}" destId="{685CB0C7-1BD7-4444-A075-1A331A50A430}" srcOrd="0" destOrd="0" presId="urn:microsoft.com/office/officeart/2008/layout/VerticalCurvedList"/>
    <dgm:cxn modelId="{9CB5F294-0D91-4956-8B4A-DC154B8588F7}" type="presParOf" srcId="{6781A493-4928-4592-A790-89B4471A7F30}" destId="{3B77F67F-258B-4926-8FFD-A3D9964BE45B}" srcOrd="0" destOrd="0" presId="urn:microsoft.com/office/officeart/2008/layout/VerticalCurvedList"/>
    <dgm:cxn modelId="{7EBB986C-CAAD-414B-BB77-15BF91B345B1}" type="presParOf" srcId="{3B77F67F-258B-4926-8FFD-A3D9964BE45B}" destId="{D8177FAD-9EE8-4747-BB6F-9E36CB7E880C}" srcOrd="0" destOrd="0" presId="urn:microsoft.com/office/officeart/2008/layout/VerticalCurvedList"/>
    <dgm:cxn modelId="{D99AB885-C365-4614-BD46-080DA0B55195}" type="presParOf" srcId="{D8177FAD-9EE8-4747-BB6F-9E36CB7E880C}" destId="{6A32C1DB-C525-40D3-9284-2923A529EC88}" srcOrd="0" destOrd="0" presId="urn:microsoft.com/office/officeart/2008/layout/VerticalCurvedList"/>
    <dgm:cxn modelId="{5CFB81EA-A7CF-4F0F-99C9-6126939BB4FF}" type="presParOf" srcId="{D8177FAD-9EE8-4747-BB6F-9E36CB7E880C}" destId="{06E4EE0E-9825-4F9E-A170-5D8E5F700FDB}" srcOrd="1" destOrd="0" presId="urn:microsoft.com/office/officeart/2008/layout/VerticalCurvedList"/>
    <dgm:cxn modelId="{1E129865-AACA-4B07-B61F-33BB83E69D0E}" type="presParOf" srcId="{D8177FAD-9EE8-4747-BB6F-9E36CB7E880C}" destId="{35E8D654-3364-4213-8237-846B3AB7D661}" srcOrd="2" destOrd="0" presId="urn:microsoft.com/office/officeart/2008/layout/VerticalCurvedList"/>
    <dgm:cxn modelId="{CF1D069F-56A5-4281-AB64-284B1D6CB621}" type="presParOf" srcId="{D8177FAD-9EE8-4747-BB6F-9E36CB7E880C}" destId="{F371978B-B900-4A0E-A0FD-66128B1790F0}" srcOrd="3" destOrd="0" presId="urn:microsoft.com/office/officeart/2008/layout/VerticalCurvedList"/>
    <dgm:cxn modelId="{C416C681-D1CF-40A1-924E-ABE711381E1E}" type="presParOf" srcId="{3B77F67F-258B-4926-8FFD-A3D9964BE45B}" destId="{5E05F5EA-B1AB-40C9-912E-1DE9AF750A8A}" srcOrd="1" destOrd="0" presId="urn:microsoft.com/office/officeart/2008/layout/VerticalCurvedList"/>
    <dgm:cxn modelId="{79FA1F7F-8140-4276-B561-BFA96649B12A}" type="presParOf" srcId="{3B77F67F-258B-4926-8FFD-A3D9964BE45B}" destId="{E97222DB-A926-49ED-A8C0-94C201534D80}" srcOrd="2" destOrd="0" presId="urn:microsoft.com/office/officeart/2008/layout/VerticalCurvedList"/>
    <dgm:cxn modelId="{F731CE4A-B623-410D-83D6-986FD0512EBF}" type="presParOf" srcId="{E97222DB-A926-49ED-A8C0-94C201534D80}" destId="{98E846A9-0F4E-4DD2-9A2F-D9B3EAB54724}" srcOrd="0" destOrd="0" presId="urn:microsoft.com/office/officeart/2008/layout/VerticalCurvedList"/>
    <dgm:cxn modelId="{8805DB5B-0C27-4135-8A45-C43A11CF514B}" type="presParOf" srcId="{3B77F67F-258B-4926-8FFD-A3D9964BE45B}" destId="{44BA2BAD-B25E-4600-AC52-D31834DAC27E}" srcOrd="3" destOrd="0" presId="urn:microsoft.com/office/officeart/2008/layout/VerticalCurvedList"/>
    <dgm:cxn modelId="{6291BBDF-B824-4516-9204-34A8B68C2ADD}" type="presParOf" srcId="{3B77F67F-258B-4926-8FFD-A3D9964BE45B}" destId="{DB0BBCF1-F2D8-4647-B09D-9B437A45ACFC}" srcOrd="4" destOrd="0" presId="urn:microsoft.com/office/officeart/2008/layout/VerticalCurvedList"/>
    <dgm:cxn modelId="{98CA6685-5BC2-46F6-AAEA-9640CCF73A94}" type="presParOf" srcId="{DB0BBCF1-F2D8-4647-B09D-9B437A45ACFC}" destId="{A5FAAF94-7999-4810-8B6B-C6D912EFCB12}" srcOrd="0" destOrd="0" presId="urn:microsoft.com/office/officeart/2008/layout/VerticalCurvedList"/>
    <dgm:cxn modelId="{39CF922C-6322-4C71-8284-740687C8D861}" type="presParOf" srcId="{3B77F67F-258B-4926-8FFD-A3D9964BE45B}" destId="{B9BC6836-93A2-4C6A-BEEC-A96FF61ED580}" srcOrd="5" destOrd="0" presId="urn:microsoft.com/office/officeart/2008/layout/VerticalCurvedList"/>
    <dgm:cxn modelId="{A16CE867-C584-4CFC-9436-CB8FED9B708B}" type="presParOf" srcId="{3B77F67F-258B-4926-8FFD-A3D9964BE45B}" destId="{65C651C2-4CA6-45BF-9661-61AECDBB0D61}" srcOrd="6" destOrd="0" presId="urn:microsoft.com/office/officeart/2008/layout/VerticalCurvedList"/>
    <dgm:cxn modelId="{AD694F1E-E346-4476-BD55-44D50ADDCC77}" type="presParOf" srcId="{65C651C2-4CA6-45BF-9661-61AECDBB0D61}" destId="{922348AB-94C9-41D4-B6E5-F162508728BE}" srcOrd="0" destOrd="0" presId="urn:microsoft.com/office/officeart/2008/layout/VerticalCurvedList"/>
    <dgm:cxn modelId="{40AE5E6E-0C5B-4DD2-BA21-A633EA977B48}" type="presParOf" srcId="{3B77F67F-258B-4926-8FFD-A3D9964BE45B}" destId="{9A99B015-80AF-410A-B743-77BFAC2ECAFB}" srcOrd="7" destOrd="0" presId="urn:microsoft.com/office/officeart/2008/layout/VerticalCurvedList"/>
    <dgm:cxn modelId="{8D811F7E-524C-433F-B7DB-124AF8235954}" type="presParOf" srcId="{3B77F67F-258B-4926-8FFD-A3D9964BE45B}" destId="{A2BA2A1D-995F-46F9-974E-D48758D4449D}" srcOrd="8" destOrd="0" presId="urn:microsoft.com/office/officeart/2008/layout/VerticalCurvedList"/>
    <dgm:cxn modelId="{6763723E-C554-44EC-A375-2F27A8FC6380}" type="presParOf" srcId="{A2BA2A1D-995F-46F9-974E-D48758D4449D}" destId="{8921D5FE-107B-4C2C-8E62-D705C8A71D6A}" srcOrd="0" destOrd="0" presId="urn:microsoft.com/office/officeart/2008/layout/VerticalCurvedList"/>
    <dgm:cxn modelId="{76F21CEF-88B6-4951-951C-3E1D93404D24}" type="presParOf" srcId="{3B77F67F-258B-4926-8FFD-A3D9964BE45B}" destId="{685CB0C7-1BD7-4444-A075-1A331A50A430}" srcOrd="9" destOrd="0" presId="urn:microsoft.com/office/officeart/2008/layout/VerticalCurvedList"/>
    <dgm:cxn modelId="{CAC070D3-715B-4D63-B4C6-7FC11458A329}" type="presParOf" srcId="{3B77F67F-258B-4926-8FFD-A3D9964BE45B}" destId="{F7A6368D-46DD-46CA-8E6D-5CD9124F0ACE}" srcOrd="10" destOrd="0" presId="urn:microsoft.com/office/officeart/2008/layout/VerticalCurvedList"/>
    <dgm:cxn modelId="{3125879C-2DCC-49E7-A197-B57C6077B13D}" type="presParOf" srcId="{F7A6368D-46DD-46CA-8E6D-5CD9124F0ACE}" destId="{97C7067A-9843-4CB6-8F67-FA1E6E79C36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C4789-78B5-4724-895E-D6B007806F35}">
      <dsp:nvSpPr>
        <dsp:cNvPr id="0" name=""/>
        <dsp:cNvSpPr/>
      </dsp:nvSpPr>
      <dsp:spPr>
        <a:xfrm>
          <a:off x="630279" y="0"/>
          <a:ext cx="7143168" cy="314155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A029C-1EA9-4C21-9C5C-FB900DCCDAEA}">
      <dsp:nvSpPr>
        <dsp:cNvPr id="0" name=""/>
        <dsp:cNvSpPr/>
      </dsp:nvSpPr>
      <dsp:spPr>
        <a:xfrm>
          <a:off x="4103" y="942466"/>
          <a:ext cx="2708232" cy="12566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noProof="0" dirty="0"/>
            <a:t>Materias Primas Naturales</a:t>
          </a:r>
        </a:p>
      </dsp:txBody>
      <dsp:txXfrm>
        <a:off x="65446" y="1003809"/>
        <a:ext cx="2585546" cy="1133935"/>
      </dsp:txXfrm>
    </dsp:sp>
    <dsp:sp modelId="{CA039A62-EA32-44E9-911E-F9F0BE28D5F9}">
      <dsp:nvSpPr>
        <dsp:cNvPr id="0" name=""/>
        <dsp:cNvSpPr/>
      </dsp:nvSpPr>
      <dsp:spPr>
        <a:xfrm>
          <a:off x="2847747" y="942466"/>
          <a:ext cx="2708232" cy="12566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noProof="0" dirty="0"/>
            <a:t>Productos</a:t>
          </a:r>
        </a:p>
      </dsp:txBody>
      <dsp:txXfrm>
        <a:off x="2909090" y="1003809"/>
        <a:ext cx="2585546" cy="1133935"/>
      </dsp:txXfrm>
    </dsp:sp>
    <dsp:sp modelId="{B794F9B3-17A7-4E8C-8FAA-BF5D1A96D841}">
      <dsp:nvSpPr>
        <dsp:cNvPr id="0" name=""/>
        <dsp:cNvSpPr/>
      </dsp:nvSpPr>
      <dsp:spPr>
        <a:xfrm>
          <a:off x="5691391" y="942466"/>
          <a:ext cx="2708232" cy="12566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s-ES" sz="2600" kern="1200" noProof="0" dirty="0"/>
            <a:t>Residuos</a:t>
          </a:r>
        </a:p>
      </dsp:txBody>
      <dsp:txXfrm>
        <a:off x="5752734" y="1003809"/>
        <a:ext cx="2585546" cy="1133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C4789-78B5-4724-895E-D6B007806F35}">
      <dsp:nvSpPr>
        <dsp:cNvPr id="0" name=""/>
        <dsp:cNvSpPr/>
      </dsp:nvSpPr>
      <dsp:spPr>
        <a:xfrm>
          <a:off x="630279" y="0"/>
          <a:ext cx="7143168" cy="12835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A029C-1EA9-4C21-9C5C-FB900DCCDAEA}">
      <dsp:nvSpPr>
        <dsp:cNvPr id="0" name=""/>
        <dsp:cNvSpPr/>
      </dsp:nvSpPr>
      <dsp:spPr>
        <a:xfrm>
          <a:off x="9027" y="385052"/>
          <a:ext cx="270494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noProof="0" dirty="0"/>
            <a:t>Materias Primas Naturales</a:t>
          </a:r>
        </a:p>
      </dsp:txBody>
      <dsp:txXfrm>
        <a:off x="34089" y="410114"/>
        <a:ext cx="2654825" cy="463279"/>
      </dsp:txXfrm>
    </dsp:sp>
    <dsp:sp modelId="{CA039A62-EA32-44E9-911E-F9F0BE28D5F9}">
      <dsp:nvSpPr>
        <dsp:cNvPr id="0" name=""/>
        <dsp:cNvSpPr/>
      </dsp:nvSpPr>
      <dsp:spPr>
        <a:xfrm>
          <a:off x="2849389" y="385052"/>
          <a:ext cx="270494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noProof="0" dirty="0"/>
            <a:t>Productos</a:t>
          </a:r>
        </a:p>
      </dsp:txBody>
      <dsp:txXfrm>
        <a:off x="2874451" y="410114"/>
        <a:ext cx="2654825" cy="463279"/>
      </dsp:txXfrm>
    </dsp:sp>
    <dsp:sp modelId="{B794F9B3-17A7-4E8C-8FAA-BF5D1A96D841}">
      <dsp:nvSpPr>
        <dsp:cNvPr id="0" name=""/>
        <dsp:cNvSpPr/>
      </dsp:nvSpPr>
      <dsp:spPr>
        <a:xfrm>
          <a:off x="5689750" y="385052"/>
          <a:ext cx="270494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noProof="0" dirty="0"/>
            <a:t>Residuos</a:t>
          </a:r>
        </a:p>
      </dsp:txBody>
      <dsp:txXfrm>
        <a:off x="5714812" y="410114"/>
        <a:ext cx="2654825" cy="463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C4789-78B5-4724-895E-D6B007806F35}">
      <dsp:nvSpPr>
        <dsp:cNvPr id="0" name=""/>
        <dsp:cNvSpPr/>
      </dsp:nvSpPr>
      <dsp:spPr>
        <a:xfrm>
          <a:off x="630279" y="0"/>
          <a:ext cx="7143168" cy="12835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A029C-1EA9-4C21-9C5C-FB900DCCDAEA}">
      <dsp:nvSpPr>
        <dsp:cNvPr id="0" name=""/>
        <dsp:cNvSpPr/>
      </dsp:nvSpPr>
      <dsp:spPr>
        <a:xfrm>
          <a:off x="9027" y="385052"/>
          <a:ext cx="270494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noProof="0" dirty="0"/>
            <a:t>Materias Primas Naturales</a:t>
          </a:r>
        </a:p>
      </dsp:txBody>
      <dsp:txXfrm>
        <a:off x="34089" y="410114"/>
        <a:ext cx="2654825" cy="463279"/>
      </dsp:txXfrm>
    </dsp:sp>
    <dsp:sp modelId="{CA039A62-EA32-44E9-911E-F9F0BE28D5F9}">
      <dsp:nvSpPr>
        <dsp:cNvPr id="0" name=""/>
        <dsp:cNvSpPr/>
      </dsp:nvSpPr>
      <dsp:spPr>
        <a:xfrm>
          <a:off x="2849389" y="385052"/>
          <a:ext cx="270494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noProof="0" dirty="0"/>
            <a:t>Productos</a:t>
          </a:r>
        </a:p>
      </dsp:txBody>
      <dsp:txXfrm>
        <a:off x="2874451" y="410114"/>
        <a:ext cx="2654825" cy="463279"/>
      </dsp:txXfrm>
    </dsp:sp>
    <dsp:sp modelId="{B794F9B3-17A7-4E8C-8FAA-BF5D1A96D841}">
      <dsp:nvSpPr>
        <dsp:cNvPr id="0" name=""/>
        <dsp:cNvSpPr/>
      </dsp:nvSpPr>
      <dsp:spPr>
        <a:xfrm>
          <a:off x="5689750" y="385052"/>
          <a:ext cx="270494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noProof="0" dirty="0"/>
            <a:t>Residuos</a:t>
          </a:r>
        </a:p>
      </dsp:txBody>
      <dsp:txXfrm>
        <a:off x="5714812" y="410114"/>
        <a:ext cx="2654825" cy="463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C4789-78B5-4724-895E-D6B007806F35}">
      <dsp:nvSpPr>
        <dsp:cNvPr id="0" name=""/>
        <dsp:cNvSpPr/>
      </dsp:nvSpPr>
      <dsp:spPr>
        <a:xfrm>
          <a:off x="630279" y="0"/>
          <a:ext cx="7143168" cy="128350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A029C-1EA9-4C21-9C5C-FB900DCCDAEA}">
      <dsp:nvSpPr>
        <dsp:cNvPr id="0" name=""/>
        <dsp:cNvSpPr/>
      </dsp:nvSpPr>
      <dsp:spPr>
        <a:xfrm>
          <a:off x="9027" y="385052"/>
          <a:ext cx="270494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noProof="0" dirty="0"/>
            <a:t>Materias Primas Naturales</a:t>
          </a:r>
        </a:p>
      </dsp:txBody>
      <dsp:txXfrm>
        <a:off x="34089" y="410114"/>
        <a:ext cx="2654825" cy="463279"/>
      </dsp:txXfrm>
    </dsp:sp>
    <dsp:sp modelId="{CA039A62-EA32-44E9-911E-F9F0BE28D5F9}">
      <dsp:nvSpPr>
        <dsp:cNvPr id="0" name=""/>
        <dsp:cNvSpPr/>
      </dsp:nvSpPr>
      <dsp:spPr>
        <a:xfrm>
          <a:off x="2849389" y="385052"/>
          <a:ext cx="270494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noProof="0" dirty="0"/>
            <a:t>Productos</a:t>
          </a:r>
        </a:p>
      </dsp:txBody>
      <dsp:txXfrm>
        <a:off x="2874451" y="410114"/>
        <a:ext cx="2654825" cy="463279"/>
      </dsp:txXfrm>
    </dsp:sp>
    <dsp:sp modelId="{B794F9B3-17A7-4E8C-8FAA-BF5D1A96D841}">
      <dsp:nvSpPr>
        <dsp:cNvPr id="0" name=""/>
        <dsp:cNvSpPr/>
      </dsp:nvSpPr>
      <dsp:spPr>
        <a:xfrm>
          <a:off x="5689750" y="385052"/>
          <a:ext cx="2704949" cy="51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noProof="0" dirty="0"/>
            <a:t>Residuos</a:t>
          </a:r>
        </a:p>
      </dsp:txBody>
      <dsp:txXfrm>
        <a:off x="5714812" y="410114"/>
        <a:ext cx="2654825" cy="4632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4EE0E-9825-4F9E-A170-5D8E5F700FDB}">
      <dsp:nvSpPr>
        <dsp:cNvPr id="0" name=""/>
        <dsp:cNvSpPr/>
      </dsp:nvSpPr>
      <dsp:spPr>
        <a:xfrm>
          <a:off x="-5517337" y="-844728"/>
          <a:ext cx="6569275" cy="6569275"/>
        </a:xfrm>
        <a:prstGeom prst="blockArc">
          <a:avLst>
            <a:gd name="adj1" fmla="val 18900000"/>
            <a:gd name="adj2" fmla="val 2700000"/>
            <a:gd name="adj3" fmla="val 32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05F5EA-B1AB-40C9-912E-1DE9AF750A8A}">
      <dsp:nvSpPr>
        <dsp:cNvPr id="0" name=""/>
        <dsp:cNvSpPr/>
      </dsp:nvSpPr>
      <dsp:spPr>
        <a:xfrm>
          <a:off x="459924" y="304891"/>
          <a:ext cx="7875731" cy="6101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4324"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Los residuos ya no existen.</a:t>
          </a:r>
          <a:endParaRPr lang="en-GB" sz="1800" kern="1200" dirty="0"/>
        </a:p>
      </dsp:txBody>
      <dsp:txXfrm>
        <a:off x="459924" y="304891"/>
        <a:ext cx="7875731" cy="610172"/>
      </dsp:txXfrm>
    </dsp:sp>
    <dsp:sp modelId="{98E846A9-0F4E-4DD2-9A2F-D9B3EAB54724}">
      <dsp:nvSpPr>
        <dsp:cNvPr id="0" name=""/>
        <dsp:cNvSpPr/>
      </dsp:nvSpPr>
      <dsp:spPr>
        <a:xfrm>
          <a:off x="139736" y="208232"/>
          <a:ext cx="762715" cy="7627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44BA2BAD-B25E-4600-AC52-D31834DAC27E}">
      <dsp:nvSpPr>
        <dsp:cNvPr id="0" name=""/>
        <dsp:cNvSpPr/>
      </dsp:nvSpPr>
      <dsp:spPr>
        <a:xfrm>
          <a:off x="897156" y="1219856"/>
          <a:ext cx="7438499" cy="6101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4324"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Los materiales biológicos son renovables, los materiales tecnológicos no y, por lo tanto, deben reciclarse.</a:t>
          </a:r>
          <a:endParaRPr lang="en-GB" sz="1800" kern="1200" dirty="0"/>
        </a:p>
      </dsp:txBody>
      <dsp:txXfrm>
        <a:off x="897156" y="1219856"/>
        <a:ext cx="7438499" cy="610172"/>
      </dsp:txXfrm>
    </dsp:sp>
    <dsp:sp modelId="{A5FAAF94-7999-4810-8B6B-C6D912EFCB12}">
      <dsp:nvSpPr>
        <dsp:cNvPr id="0" name=""/>
        <dsp:cNvSpPr/>
      </dsp:nvSpPr>
      <dsp:spPr>
        <a:xfrm>
          <a:off x="515798" y="1143585"/>
          <a:ext cx="762715" cy="7627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B9BC6836-93A2-4C6A-BEEC-A96FF61ED580}">
      <dsp:nvSpPr>
        <dsp:cNvPr id="0" name=""/>
        <dsp:cNvSpPr/>
      </dsp:nvSpPr>
      <dsp:spPr>
        <a:xfrm>
          <a:off x="1031351" y="2134822"/>
          <a:ext cx="7304305" cy="6101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4324"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Intentar reutilizar todos los productos, si eso no es posible, partes del producto y si eso no es posible, reciclar los materiales.</a:t>
          </a:r>
        </a:p>
      </dsp:txBody>
      <dsp:txXfrm>
        <a:off x="1031351" y="2134822"/>
        <a:ext cx="7304305" cy="610172"/>
      </dsp:txXfrm>
    </dsp:sp>
    <dsp:sp modelId="{922348AB-94C9-41D4-B6E5-F162508728BE}">
      <dsp:nvSpPr>
        <dsp:cNvPr id="0" name=""/>
        <dsp:cNvSpPr/>
      </dsp:nvSpPr>
      <dsp:spPr>
        <a:xfrm>
          <a:off x="649993" y="2058551"/>
          <a:ext cx="762715" cy="7627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A99B015-80AF-410A-B743-77BFAC2ECAFB}">
      <dsp:nvSpPr>
        <dsp:cNvPr id="0" name=""/>
        <dsp:cNvSpPr/>
      </dsp:nvSpPr>
      <dsp:spPr>
        <a:xfrm>
          <a:off x="897156" y="3049788"/>
          <a:ext cx="7438499" cy="6101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4324"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Primera reparación, luego reutilización, luego </a:t>
          </a:r>
          <a:r>
            <a:rPr lang="es-ES" sz="1800" kern="1200" dirty="0" err="1"/>
            <a:t>refabricación</a:t>
          </a:r>
          <a:r>
            <a:rPr lang="es-ES" sz="1800" kern="1200" dirty="0"/>
            <a:t> y luego reciclaje.</a:t>
          </a:r>
        </a:p>
      </dsp:txBody>
      <dsp:txXfrm>
        <a:off x="897156" y="3049788"/>
        <a:ext cx="7438499" cy="610172"/>
      </dsp:txXfrm>
    </dsp:sp>
    <dsp:sp modelId="{8921D5FE-107B-4C2C-8E62-D705C8A71D6A}">
      <dsp:nvSpPr>
        <dsp:cNvPr id="0" name=""/>
        <dsp:cNvSpPr/>
      </dsp:nvSpPr>
      <dsp:spPr>
        <a:xfrm>
          <a:off x="515798" y="2973517"/>
          <a:ext cx="762715" cy="7627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685CB0C7-1BD7-4444-A075-1A331A50A430}">
      <dsp:nvSpPr>
        <dsp:cNvPr id="0" name=""/>
        <dsp:cNvSpPr/>
      </dsp:nvSpPr>
      <dsp:spPr>
        <a:xfrm>
          <a:off x="459924" y="3964754"/>
          <a:ext cx="7875731" cy="6101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84324"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Hacer uso de la energía renovable.</a:t>
          </a:r>
        </a:p>
      </dsp:txBody>
      <dsp:txXfrm>
        <a:off x="459924" y="3964754"/>
        <a:ext cx="7875731" cy="610172"/>
      </dsp:txXfrm>
    </dsp:sp>
    <dsp:sp modelId="{97C7067A-9843-4CB6-8F67-FA1E6E79C360}">
      <dsp:nvSpPr>
        <dsp:cNvPr id="0" name=""/>
        <dsp:cNvSpPr/>
      </dsp:nvSpPr>
      <dsp:spPr>
        <a:xfrm>
          <a:off x="78566" y="3888482"/>
          <a:ext cx="762715" cy="762715"/>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3B5F5-B5CF-4AF2-AF47-13E02D1B4800}" type="datetimeFigureOut">
              <a:rPr lang="es-ES" smtClean="0"/>
              <a:t>26/11/2019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6B16E-D994-4930-B2FB-E3C56C285495}" type="slidenum">
              <a:rPr lang="es-ES" smtClean="0"/>
              <a:t>‹Nº›</a:t>
            </a:fld>
            <a:endParaRPr lang="es-ES"/>
          </a:p>
        </p:txBody>
      </p:sp>
    </p:spTree>
    <p:extLst>
      <p:ext uri="{BB962C8B-B14F-4D97-AF65-F5344CB8AC3E}">
        <p14:creationId xmlns:p14="http://schemas.microsoft.com/office/powerpoint/2010/main" val="1113277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24744" y="1916831"/>
            <a:ext cx="8495708" cy="910952"/>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DCECC0AA-313D-465B-B385-BC881AD61D3E}" type="datetime1">
              <a:rPr lang="de-DE" smtClean="0"/>
              <a:t>26.11.2019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7" y="274638"/>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366450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p>
            <a:fld id="{AD89F54C-3E7E-4989-98A7-B6C9C3644CA5}" type="datetime1">
              <a:rPr lang="de-DE" smtClean="0"/>
              <a:t>26.11.2019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43379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D7B45DD-13F8-4B3C-B9D2-6AF40203AC01}" type="datetime1">
              <a:rPr lang="de-DE" smtClean="0"/>
              <a:t>26.11.2019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077407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0"/>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40"/>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1CA0605-D329-40CE-B597-340852337C23}" type="datetime1">
              <a:rPr lang="de-DE" smtClean="0"/>
              <a:t>26.11.2019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3245886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395140" y="1106351"/>
            <a:ext cx="6858000" cy="429198"/>
          </a:xfrm>
        </p:spPr>
        <p:txBody>
          <a:bodyPr>
            <a:normAutofit/>
          </a:bodyPr>
          <a:lstStyle>
            <a:lvl1pPr marL="0" indent="0" algn="l">
              <a:buNone/>
              <a:defRPr sz="1500" b="0">
                <a:solidFill>
                  <a:schemeClr val="accent6"/>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2" name="Título 1"/>
          <p:cNvSpPr>
            <a:spLocks noGrp="1"/>
          </p:cNvSpPr>
          <p:nvPr>
            <p:ph type="ctrTitle"/>
          </p:nvPr>
        </p:nvSpPr>
        <p:spPr>
          <a:xfrm>
            <a:off x="395141" y="518644"/>
            <a:ext cx="7502989" cy="631977"/>
          </a:xfrm>
        </p:spPr>
        <p:txBody>
          <a:bodyPr anchor="b">
            <a:normAutofit/>
          </a:bodyPr>
          <a:lstStyle>
            <a:lvl1pPr algn="l">
              <a:defRPr sz="2700">
                <a:solidFill>
                  <a:schemeClr val="accent1"/>
                </a:solidFill>
                <a:latin typeface="+mj-lt"/>
              </a:defRPr>
            </a:lvl1pPr>
          </a:lstStyle>
          <a:p>
            <a:r>
              <a:rPr lang="es-ES" dirty="0"/>
              <a:t>Haga clic para modificar el estilo de título del patrón</a:t>
            </a:r>
          </a:p>
        </p:txBody>
      </p:sp>
      <p:sp>
        <p:nvSpPr>
          <p:cNvPr id="4" name="Marcador de fecha 3"/>
          <p:cNvSpPr>
            <a:spLocks noGrp="1"/>
          </p:cNvSpPr>
          <p:nvPr>
            <p:ph type="dt" sz="half" idx="10"/>
          </p:nvPr>
        </p:nvSpPr>
        <p:spPr/>
        <p:txBody>
          <a:bodyPr/>
          <a:lstStyle/>
          <a:p>
            <a:fld id="{E1E7B302-6B9C-4AA0-A611-21ABD157CDBA}" type="datetimeFigureOut">
              <a:rPr lang="es-ES" smtClean="0"/>
              <a:t>26/11/2019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B9BCCBE-ED99-4192-B7F7-2F573D6EF204}" type="slidenum">
              <a:rPr lang="es-ES" smtClean="0"/>
              <a:t>‹Nº›</a:t>
            </a:fld>
            <a:endParaRPr lang="es-ES"/>
          </a:p>
        </p:txBody>
      </p:sp>
      <p:sp>
        <p:nvSpPr>
          <p:cNvPr id="8" name="Marcador de texto 7"/>
          <p:cNvSpPr>
            <a:spLocks noGrp="1"/>
          </p:cNvSpPr>
          <p:nvPr>
            <p:ph type="body" sz="quarter" idx="13"/>
          </p:nvPr>
        </p:nvSpPr>
        <p:spPr>
          <a:xfrm>
            <a:off x="395288" y="1976438"/>
            <a:ext cx="7503319" cy="4000500"/>
          </a:xfrm>
        </p:spPr>
        <p:txBody>
          <a:bodyPr/>
          <a:lstStyle>
            <a:lvl1pPr>
              <a:buClr>
                <a:schemeClr val="accent1"/>
              </a:buClr>
              <a:defRPr>
                <a:latin typeface="+mj-lt"/>
              </a:defRPr>
            </a:lvl1pPr>
            <a:lvl2pPr>
              <a:buClr>
                <a:schemeClr val="accent1"/>
              </a:buClr>
              <a:defRPr>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145241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887257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4210103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4C04D7-7DE5-4BF6-A6F2-72D672D42D9E}"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319490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94C04D7-7DE5-4BF6-A6F2-72D672D42D9E}" type="datetimeFigureOut">
              <a:rPr lang="es-ES" smtClean="0"/>
              <a:t>26/11/2019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956878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94C04D7-7DE5-4BF6-A6F2-72D672D42D9E}" type="datetimeFigureOut">
              <a:rPr lang="es-ES" smtClean="0"/>
              <a:t>26/11/2019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621469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94C04D7-7DE5-4BF6-A6F2-72D672D42D9E}" type="datetimeFigureOut">
              <a:rPr lang="es-ES" smtClean="0"/>
              <a:t>26/11/2019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09675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dirty="0"/>
              <a:t>Titelmasterformat durch Klicken bearbeiten</a:t>
            </a:r>
          </a:p>
        </p:txBody>
      </p:sp>
      <p:sp>
        <p:nvSpPr>
          <p:cNvPr id="3" name="Inhaltsplatzhalter 2"/>
          <p:cNvSpPr>
            <a:spLocks noGrp="1"/>
          </p:cNvSpPr>
          <p:nvPr>
            <p:ph idx="1"/>
          </p:nvPr>
        </p:nvSpPr>
        <p:spPr/>
        <p:txBody>
          <a:bodyPr/>
          <a:lstStyle>
            <a:lvl1pPr>
              <a:defRPr sz="1425" b="1"/>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A8E5087-61B5-49F9-A7BA-21236901373C}" type="datetime1">
              <a:rPr lang="de-DE" smtClean="0"/>
              <a:t>26.11.2019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943842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C04D7-7DE5-4BF6-A6F2-72D672D42D9E}" type="datetimeFigureOut">
              <a:rPr lang="es-ES" smtClean="0"/>
              <a:t>26/11/2019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3282655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4C04D7-7DE5-4BF6-A6F2-72D672D42D9E}" type="datetimeFigureOut">
              <a:rPr lang="es-ES" smtClean="0"/>
              <a:t>26/11/2019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783146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4C04D7-7DE5-4BF6-A6F2-72D672D42D9E}" type="datetimeFigureOut">
              <a:rPr lang="es-ES" smtClean="0"/>
              <a:t>26/11/2019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614340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341233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4C04D7-7DE5-4BF6-A6F2-72D672D42D9E}" type="datetimeFigureOut">
              <a:rPr lang="es-ES" smtClean="0"/>
              <a:t>26/11/2019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F6E7399-596B-47F8-B3EC-C7EA81B5980E}" type="slidenum">
              <a:rPr lang="es-ES" smtClean="0"/>
              <a:t>‹Nº›</a:t>
            </a:fld>
            <a:endParaRPr lang="es-ES"/>
          </a:p>
        </p:txBody>
      </p:sp>
    </p:spTree>
    <p:extLst>
      <p:ext uri="{BB962C8B-B14F-4D97-AF65-F5344CB8AC3E}">
        <p14:creationId xmlns:p14="http://schemas.microsoft.com/office/powerpoint/2010/main" val="2285208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58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72F3569E-1AB3-425D-A423-8607CE5919E3}" type="datetime1">
              <a:rPr lang="de-DE" smtClean="0"/>
              <a:t>26.11.2019</a:t>
            </a:fld>
            <a:endParaRPr lang="de-DE"/>
          </a:p>
        </p:txBody>
      </p:sp>
      <p:sp>
        <p:nvSpPr>
          <p:cNvPr id="5" name="Fußzeilenplatzhalter 4"/>
          <p:cNvSpPr>
            <a:spLocks noGrp="1"/>
          </p:cNvSpPr>
          <p:nvPr>
            <p:ph type="ftr" sz="quarter" idx="11"/>
          </p:nvPr>
        </p:nvSpPr>
        <p:spPr/>
        <p:txBody>
          <a:bodyPr/>
          <a:lstStyle/>
          <a:p>
            <a:r>
              <a:rPr lang="en-US"/>
              <a:t>Use the menu "insert" to edit your footer line here</a:t>
            </a:r>
            <a:endParaRPr lang="de-DE"/>
          </a:p>
        </p:txBody>
      </p:sp>
      <p:sp>
        <p:nvSpPr>
          <p:cNvPr id="6" name="Foliennummernplatzhalter 5"/>
          <p:cNvSpPr>
            <a:spLocks noGrp="1"/>
          </p:cNvSpPr>
          <p:nvPr>
            <p:ph type="sldNum" sz="quarter" idx="12"/>
          </p:nvPr>
        </p:nvSpPr>
        <p:spPr/>
        <p:txBody>
          <a:bodyPr/>
          <a:lstStyle/>
          <a:p>
            <a:fld id="{78B3FE12-62BD-41F9-8F3F-A0956C733398}" type="slidenum">
              <a:rPr lang="de-DE" smtClean="0"/>
              <a:t>‹Nº›</a:t>
            </a:fld>
            <a:endParaRPr lang="de-DE"/>
          </a:p>
        </p:txBody>
      </p:sp>
      <p:sp>
        <p:nvSpPr>
          <p:cNvPr id="7" name="Titel 1"/>
          <p:cNvSpPr>
            <a:spLocks noGrp="1"/>
          </p:cNvSpPr>
          <p:nvPr>
            <p:ph type="title"/>
          </p:nvPr>
        </p:nvSpPr>
        <p:spPr>
          <a:xfrm>
            <a:off x="370137" y="4406900"/>
            <a:ext cx="8403728" cy="490066"/>
          </a:xfrm>
        </p:spPr>
        <p:txBody>
          <a:bodyPr/>
          <a:lstStyle/>
          <a:p>
            <a:r>
              <a:rPr lang="de-DE" dirty="0"/>
              <a:t>Titelmasterformat durch Klicken bearbeiten</a:t>
            </a:r>
          </a:p>
        </p:txBody>
      </p:sp>
    </p:spTree>
    <p:extLst>
      <p:ext uri="{BB962C8B-B14F-4D97-AF65-F5344CB8AC3E}">
        <p14:creationId xmlns:p14="http://schemas.microsoft.com/office/powerpoint/2010/main" val="245889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dirty="0"/>
              <a:t>Titelmasterformat durch Klicken bearbeiten</a:t>
            </a:r>
          </a:p>
        </p:txBody>
      </p:sp>
      <p:sp>
        <p:nvSpPr>
          <p:cNvPr id="3" name="Inhaltsplatzhalter 2"/>
          <p:cNvSpPr>
            <a:spLocks noGrp="1"/>
          </p:cNvSpPr>
          <p:nvPr>
            <p:ph sz="half" idx="1"/>
          </p:nvPr>
        </p:nvSpPr>
        <p:spPr>
          <a:xfrm>
            <a:off x="457200" y="1600202"/>
            <a:ext cx="4038600" cy="4525963"/>
          </a:xfrm>
        </p:spPr>
        <p:txBody>
          <a:bodyPr/>
          <a:lstStyle>
            <a:lvl1pPr>
              <a:defRPr sz="1500" b="1"/>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600202"/>
            <a:ext cx="4038600" cy="4525963"/>
          </a:xfrm>
        </p:spPr>
        <p:txBody>
          <a:bodyPr/>
          <a:lstStyle>
            <a:lvl1pPr>
              <a:defRPr sz="1500" b="1"/>
            </a:lvl1pPr>
            <a:lvl2pPr>
              <a:defRPr sz="1350"/>
            </a:lvl2pPr>
            <a:lvl3pPr>
              <a:defRPr sz="1200"/>
            </a:lvl3pPr>
            <a:lvl4pPr>
              <a:defRPr sz="1200"/>
            </a:lvl4pPr>
            <a:lvl5pPr>
              <a:defRPr sz="1200"/>
            </a:lvl5pPr>
            <a:lvl6pPr>
              <a:defRPr sz="1350"/>
            </a:lvl6pPr>
            <a:lvl7pPr>
              <a:defRPr sz="1350"/>
            </a:lvl7pPr>
            <a:lvl8pPr>
              <a:defRPr sz="1350"/>
            </a:lvl8pPr>
            <a:lvl9pPr>
              <a:defRPr sz="135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Datumsplatzhalter 4"/>
          <p:cNvSpPr>
            <a:spLocks noGrp="1"/>
          </p:cNvSpPr>
          <p:nvPr>
            <p:ph type="dt" sz="half" idx="10"/>
          </p:nvPr>
        </p:nvSpPr>
        <p:spPr/>
        <p:txBody>
          <a:bodyPr/>
          <a:lstStyle/>
          <a:p>
            <a:fld id="{6EB009CB-9D9F-4FBF-9144-05F7F9AA8A17}" type="datetime1">
              <a:rPr lang="de-DE" smtClean="0"/>
              <a:t>26.11.2019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
        <p:nvSpPr>
          <p:cNvPr id="8"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1666410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453727"/>
          </a:xfrm>
          <a:solidFill>
            <a:schemeClr val="accent1"/>
          </a:solidFill>
        </p:spPr>
        <p:txBody>
          <a:bodyPr anchor="ctr">
            <a:normAutofit/>
          </a:bodyPr>
          <a:lstStyle>
            <a:lvl1pPr marL="0" indent="0">
              <a:buNone/>
              <a:defRPr sz="13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4645026" y="1535113"/>
            <a:ext cx="4041775" cy="453727"/>
          </a:xfrm>
          <a:solidFill>
            <a:schemeClr val="accent1"/>
          </a:solidFill>
        </p:spPr>
        <p:txBody>
          <a:bodyPr anchor="ctr">
            <a:normAutofit/>
          </a:bodyPr>
          <a:lstStyle>
            <a:lvl1pPr marL="0" indent="0">
              <a:buNone/>
              <a:defRPr sz="135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p:txBody>
          <a:bodyPr/>
          <a:lstStyle/>
          <a:p>
            <a:fld id="{D9842855-9BA2-47A4-91E9-CFB943AAF030}" type="datetime1">
              <a:rPr lang="de-DE" smtClean="0"/>
              <a:t>26.11.2019</a:t>
            </a:fld>
            <a:endParaRPr lang="de-DE"/>
          </a:p>
        </p:txBody>
      </p:sp>
      <p:sp>
        <p:nvSpPr>
          <p:cNvPr id="8" name="Fußzeilenplatzhalter 7"/>
          <p:cNvSpPr>
            <a:spLocks noGrp="1"/>
          </p:cNvSpPr>
          <p:nvPr>
            <p:ph type="ftr" sz="quarter" idx="11"/>
          </p:nvPr>
        </p:nvSpPr>
        <p:spPr/>
        <p:txBody>
          <a:bodyPr/>
          <a:lstStyle/>
          <a:p>
            <a:r>
              <a:rPr lang="en-US"/>
              <a:t>Use the menu "insert" to edit your footer line here</a:t>
            </a:r>
            <a:endParaRPr lang="de-DE"/>
          </a:p>
        </p:txBody>
      </p:sp>
      <p:sp>
        <p:nvSpPr>
          <p:cNvPr id="9" name="Foliennummernplatzhalter 8"/>
          <p:cNvSpPr>
            <a:spLocks noGrp="1"/>
          </p:cNvSpPr>
          <p:nvPr>
            <p:ph type="sldNum" sz="quarter" idx="12"/>
          </p:nvPr>
        </p:nvSpPr>
        <p:spPr/>
        <p:txBody>
          <a:bodyPr/>
          <a:lstStyle/>
          <a:p>
            <a:fld id="{78B3FE12-62BD-41F9-8F3F-A0956C733398}" type="slidenum">
              <a:rPr lang="de-DE" smtClean="0"/>
              <a:t>‹Nº›</a:t>
            </a:fld>
            <a:endParaRPr lang="de-DE"/>
          </a:p>
        </p:txBody>
      </p:sp>
      <p:sp>
        <p:nvSpPr>
          <p:cNvPr id="10"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181841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70137" y="274638"/>
            <a:ext cx="8403728" cy="490066"/>
          </a:xfrm>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62D5D9AE-DAFB-4DBC-8C38-71051176CD00}" type="datetime1">
              <a:rPr lang="de-DE" smtClean="0"/>
              <a:t>26.11.2019</a:t>
            </a:fld>
            <a:endParaRPr lang="de-DE"/>
          </a:p>
        </p:txBody>
      </p:sp>
      <p:sp>
        <p:nvSpPr>
          <p:cNvPr id="4" name="Fußzeilenplatzhalter 3"/>
          <p:cNvSpPr>
            <a:spLocks noGrp="1"/>
          </p:cNvSpPr>
          <p:nvPr>
            <p:ph type="ftr" sz="quarter" idx="11"/>
          </p:nvPr>
        </p:nvSpPr>
        <p:spPr/>
        <p:txBody>
          <a:bodyPr/>
          <a:lstStyle/>
          <a:p>
            <a:r>
              <a:rPr lang="en-US"/>
              <a:t>Use the menu "insert" to edit your footer line here</a:t>
            </a:r>
            <a:endParaRPr lang="de-DE"/>
          </a:p>
        </p:txBody>
      </p:sp>
      <p:sp>
        <p:nvSpPr>
          <p:cNvPr id="5" name="Foliennummernplatzhalter 4"/>
          <p:cNvSpPr>
            <a:spLocks noGrp="1"/>
          </p:cNvSpPr>
          <p:nvPr>
            <p:ph type="sldNum" sz="quarter" idx="12"/>
          </p:nvPr>
        </p:nvSpPr>
        <p:spPr/>
        <p:txBody>
          <a:bodyPr/>
          <a:lstStyle/>
          <a:p>
            <a:fld id="{78B3FE12-62BD-41F9-8F3F-A0956C733398}" type="slidenum">
              <a:rPr lang="de-DE" smtClean="0"/>
              <a:t>‹Nº›</a:t>
            </a:fld>
            <a:endParaRPr lang="de-DE"/>
          </a:p>
        </p:txBody>
      </p:sp>
      <p:sp>
        <p:nvSpPr>
          <p:cNvPr id="6" name="Untertitel 2"/>
          <p:cNvSpPr>
            <a:spLocks noGrp="1"/>
          </p:cNvSpPr>
          <p:nvPr>
            <p:ph type="subTitle" idx="13"/>
          </p:nvPr>
        </p:nvSpPr>
        <p:spPr>
          <a:xfrm>
            <a:off x="370136" y="764704"/>
            <a:ext cx="8402400" cy="288032"/>
          </a:xfrm>
          <a:noFill/>
        </p:spPr>
        <p:txBody>
          <a:bodyPr vert="horz" lIns="91440" tIns="45720" rIns="91440" bIns="45720" rtlCol="0" anchor="ctr">
            <a:noAutofit/>
          </a:bodyPr>
          <a:lstStyle>
            <a:lvl1pPr>
              <a:defRPr lang="de-DE" sz="975" b="0" dirty="0">
                <a:solidFill>
                  <a:schemeClr val="accent1"/>
                </a:solidFill>
                <a:latin typeface="+mj-lt"/>
                <a:ea typeface="+mj-ea"/>
                <a:cs typeface="+mj-cs"/>
              </a:defRPr>
            </a:lvl1pPr>
          </a:lstStyle>
          <a:p>
            <a:pPr lvl="0">
              <a:spcBef>
                <a:spcPct val="0"/>
              </a:spcBef>
            </a:pPr>
            <a:r>
              <a:rPr lang="de-DE" dirty="0"/>
              <a:t>Formatvorlage des Untertitelmasters durch Klicken bearbeiten</a:t>
            </a:r>
          </a:p>
        </p:txBody>
      </p:sp>
    </p:spTree>
    <p:extLst>
      <p:ext uri="{BB962C8B-B14F-4D97-AF65-F5344CB8AC3E}">
        <p14:creationId xmlns:p14="http://schemas.microsoft.com/office/powerpoint/2010/main" val="21664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DAB42DE-3169-4D64-A66A-B7BF069A5FFB}" type="datetime1">
              <a:rPr lang="de-DE" smtClean="0"/>
              <a:t>26.11.2019</a:t>
            </a:fld>
            <a:endParaRPr lang="de-DE"/>
          </a:p>
        </p:txBody>
      </p:sp>
      <p:sp>
        <p:nvSpPr>
          <p:cNvPr id="3" name="Fußzeilenplatzhalter 2"/>
          <p:cNvSpPr>
            <a:spLocks noGrp="1"/>
          </p:cNvSpPr>
          <p:nvPr>
            <p:ph type="ftr" sz="quarter" idx="11"/>
          </p:nvPr>
        </p:nvSpPr>
        <p:spPr/>
        <p:txBody>
          <a:bodyPr/>
          <a:lstStyle/>
          <a:p>
            <a:r>
              <a:rPr lang="en-US"/>
              <a:t>Use the menu "insert" to edit your footer line here</a:t>
            </a:r>
            <a:endParaRPr lang="de-DE"/>
          </a:p>
        </p:txBody>
      </p:sp>
      <p:sp>
        <p:nvSpPr>
          <p:cNvPr id="4" name="Foliennummernplatzhalter 3"/>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217555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45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15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 bearbeiten</a:t>
            </a:r>
          </a:p>
        </p:txBody>
      </p:sp>
      <p:sp>
        <p:nvSpPr>
          <p:cNvPr id="5" name="Datumsplatzhalter 4"/>
          <p:cNvSpPr>
            <a:spLocks noGrp="1"/>
          </p:cNvSpPr>
          <p:nvPr>
            <p:ph type="dt" sz="half" idx="10"/>
          </p:nvPr>
        </p:nvSpPr>
        <p:spPr/>
        <p:txBody>
          <a:bodyPr/>
          <a:lstStyle/>
          <a:p>
            <a:fld id="{FE8A2239-EF32-4C9A-B1A7-E02CF8532B89}" type="datetime1">
              <a:rPr lang="de-DE" smtClean="0"/>
              <a:t>26.11.2019</a:t>
            </a:fld>
            <a:endParaRPr lang="de-DE"/>
          </a:p>
        </p:txBody>
      </p:sp>
      <p:sp>
        <p:nvSpPr>
          <p:cNvPr id="6" name="Fußzeilenplatzhalter 5"/>
          <p:cNvSpPr>
            <a:spLocks noGrp="1"/>
          </p:cNvSpPr>
          <p:nvPr>
            <p:ph type="ftr" sz="quarter" idx="11"/>
          </p:nvPr>
        </p:nvSpPr>
        <p:spPr/>
        <p:txBody>
          <a:bodyPr/>
          <a:lstStyle/>
          <a:p>
            <a:r>
              <a:rPr lang="en-US"/>
              <a:t>Use the menu "insert" to edit your footer line here</a:t>
            </a:r>
            <a:endParaRPr lang="de-DE"/>
          </a:p>
        </p:txBody>
      </p:sp>
      <p:sp>
        <p:nvSpPr>
          <p:cNvPr id="7" name="Foliennummernplatzhalter 6"/>
          <p:cNvSpPr>
            <a:spLocks noGrp="1"/>
          </p:cNvSpPr>
          <p:nvPr>
            <p:ph type="sldNum" sz="quarter" idx="12"/>
          </p:nvPr>
        </p:nvSpPr>
        <p:spPr/>
        <p:txBody>
          <a:bodyPr/>
          <a:lstStyle/>
          <a:p>
            <a:fld id="{78B3FE12-62BD-41F9-8F3F-A0956C733398}" type="slidenum">
              <a:rPr lang="de-DE" smtClean="0"/>
              <a:t>‹Nº›</a:t>
            </a:fld>
            <a:endParaRPr lang="de-DE"/>
          </a:p>
        </p:txBody>
      </p:sp>
    </p:spTree>
    <p:extLst>
      <p:ext uri="{BB962C8B-B14F-4D97-AF65-F5344CB8AC3E}">
        <p14:creationId xmlns:p14="http://schemas.microsoft.com/office/powerpoint/2010/main" val="215377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70137" y="274638"/>
            <a:ext cx="8403728" cy="490066"/>
          </a:xfrm>
          <a:prstGeom prst="rect">
            <a:avLst/>
          </a:prstGeom>
          <a:solidFill>
            <a:schemeClr val="accent2">
              <a:lumMod val="75000"/>
            </a:schemeClr>
          </a:solidFill>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092280" y="6432776"/>
            <a:ext cx="755803" cy="180040"/>
          </a:xfrm>
          <a:prstGeom prst="rect">
            <a:avLst/>
          </a:prstGeom>
        </p:spPr>
        <p:txBody>
          <a:bodyPr vert="horz" lIns="91440" tIns="45720" rIns="91440" bIns="45720" rtlCol="0" anchor="ctr"/>
          <a:lstStyle>
            <a:lvl1pPr algn="l">
              <a:defRPr sz="600">
                <a:solidFill>
                  <a:schemeClr val="tx1">
                    <a:lumMod val="75000"/>
                    <a:lumOff val="25000"/>
                  </a:schemeClr>
                </a:solidFill>
              </a:defRPr>
            </a:lvl1pPr>
          </a:lstStyle>
          <a:p>
            <a:fld id="{69C8C11C-252D-4E31-B211-61D9BDB45342}" type="datetime1">
              <a:rPr lang="de-DE" smtClean="0"/>
              <a:t>26.11.2019</a:t>
            </a:fld>
            <a:endParaRPr lang="de-DE" dirty="0"/>
          </a:p>
        </p:txBody>
      </p:sp>
      <p:sp>
        <p:nvSpPr>
          <p:cNvPr id="5" name="Fußzeilenplatzhalter 4"/>
          <p:cNvSpPr>
            <a:spLocks noGrp="1"/>
          </p:cNvSpPr>
          <p:nvPr>
            <p:ph type="ftr" sz="quarter" idx="3"/>
          </p:nvPr>
        </p:nvSpPr>
        <p:spPr>
          <a:xfrm>
            <a:off x="1979714" y="6436056"/>
            <a:ext cx="5032240" cy="176761"/>
          </a:xfrm>
          <a:prstGeom prst="rect">
            <a:avLst/>
          </a:prstGeom>
        </p:spPr>
        <p:txBody>
          <a:bodyPr vert="horz" lIns="91440" tIns="45720" rIns="91440" bIns="45720" rtlCol="0" anchor="ctr"/>
          <a:lstStyle>
            <a:lvl1pPr algn="l">
              <a:defRPr sz="600">
                <a:solidFill>
                  <a:schemeClr val="tx1">
                    <a:lumMod val="75000"/>
                    <a:lumOff val="25000"/>
                  </a:schemeClr>
                </a:solidFill>
              </a:defRPr>
            </a:lvl1pPr>
          </a:lstStyle>
          <a:p>
            <a:r>
              <a:rPr lang="en-US" dirty="0"/>
              <a:t>Use the menu "insert" to edit your footer line here</a:t>
            </a:r>
            <a:endParaRPr lang="de-DE" dirty="0"/>
          </a:p>
        </p:txBody>
      </p:sp>
      <p:sp>
        <p:nvSpPr>
          <p:cNvPr id="6" name="Foliennummernplatzhalter 5"/>
          <p:cNvSpPr>
            <a:spLocks noGrp="1"/>
          </p:cNvSpPr>
          <p:nvPr>
            <p:ph type="sldNum" sz="quarter" idx="4"/>
          </p:nvPr>
        </p:nvSpPr>
        <p:spPr>
          <a:xfrm>
            <a:off x="7862598" y="6432776"/>
            <a:ext cx="514400" cy="180040"/>
          </a:xfrm>
          <a:prstGeom prst="rect">
            <a:avLst/>
          </a:prstGeom>
        </p:spPr>
        <p:txBody>
          <a:bodyPr vert="horz" lIns="91440" tIns="45720" rIns="36000" bIns="45720" rtlCol="0" anchor="ctr"/>
          <a:lstStyle>
            <a:lvl1pPr algn="r">
              <a:defRPr sz="600">
                <a:solidFill>
                  <a:schemeClr val="tx1">
                    <a:lumMod val="75000"/>
                    <a:lumOff val="25000"/>
                  </a:schemeClr>
                </a:solidFill>
              </a:defRPr>
            </a:lvl1pPr>
          </a:lstStyle>
          <a:p>
            <a:fld id="{78B3FE12-62BD-41F9-8F3F-A0956C733398}" type="slidenum">
              <a:rPr lang="de-DE" smtClean="0"/>
              <a:pPr/>
              <a:t>‹Nº›</a:t>
            </a:fld>
            <a:endParaRPr lang="de-DE" dirty="0"/>
          </a:p>
        </p:txBody>
      </p:sp>
      <p:pic>
        <p:nvPicPr>
          <p:cNvPr id="10" name="Picture 2" descr="http://www.uniteeurope.org/images/ue/ec.png"/>
          <p:cNvPicPr>
            <a:picLocks noChangeAspect="1" noChangeArrowheads="1"/>
          </p:cNvPicPr>
          <p:nvPr userDrawn="1"/>
        </p:nvPicPr>
        <p:blipFill>
          <a:blip r:embed="rId15"/>
          <a:srcRect l="89568"/>
          <a:stretch>
            <a:fillRect/>
          </a:stretch>
        </p:blipFill>
        <p:spPr bwMode="auto">
          <a:xfrm>
            <a:off x="8372736" y="6332204"/>
            <a:ext cx="462250" cy="337156"/>
          </a:xfrm>
          <a:prstGeom prst="rect">
            <a:avLst/>
          </a:prstGeom>
          <a:noFill/>
        </p:spPr>
      </p:pic>
      <p:sp>
        <p:nvSpPr>
          <p:cNvPr id="11" name="TextBox 17"/>
          <p:cNvSpPr txBox="1"/>
          <p:nvPr userDrawn="1"/>
        </p:nvSpPr>
        <p:spPr>
          <a:xfrm>
            <a:off x="1979712" y="6237314"/>
            <a:ext cx="5032240" cy="193337"/>
          </a:xfrm>
          <a:prstGeom prst="rect">
            <a:avLst/>
          </a:prstGeom>
          <a:noFill/>
        </p:spPr>
        <p:txBody>
          <a:bodyPr wrap="square" rtlCol="0">
            <a:noAutofit/>
          </a:bodyPr>
          <a:lstStyle/>
          <a:p>
            <a:pPr defTabSz="534924"/>
            <a:r>
              <a:rPr lang="en-US" sz="600" b="1" baseline="0" dirty="0">
                <a:solidFill>
                  <a:schemeClr val="tx1">
                    <a:lumMod val="75000"/>
                    <a:lumOff val="25000"/>
                  </a:schemeClr>
                </a:solidFill>
                <a:ea typeface="Open Sans Light" panose="020B0306030504020204" pitchFamily="34" charset="0"/>
                <a:cs typeface="Arial" panose="020B0604020202020204" pitchFamily="34" charset="0"/>
              </a:rPr>
              <a:t>Towards a Sustainable Agro-Food Industry. Capacity Building </a:t>
            </a:r>
            <a:r>
              <a:rPr lang="en-US" sz="600" b="1" baseline="0" dirty="0" err="1">
                <a:solidFill>
                  <a:schemeClr val="tx1">
                    <a:lumMod val="75000"/>
                    <a:lumOff val="25000"/>
                  </a:schemeClr>
                </a:solidFill>
                <a:ea typeface="Open Sans Light" panose="020B0306030504020204" pitchFamily="34" charset="0"/>
                <a:cs typeface="Arial" panose="020B0604020202020204" pitchFamily="34" charset="0"/>
              </a:rPr>
              <a:t>Programmes</a:t>
            </a:r>
            <a:r>
              <a:rPr lang="en-US" sz="600" b="1" baseline="0" dirty="0">
                <a:solidFill>
                  <a:schemeClr val="tx1">
                    <a:lumMod val="75000"/>
                    <a:lumOff val="25000"/>
                  </a:schemeClr>
                </a:solidFill>
                <a:ea typeface="Open Sans Light" panose="020B0306030504020204" pitchFamily="34" charset="0"/>
                <a:cs typeface="Arial" panose="020B0604020202020204" pitchFamily="34" charset="0"/>
              </a:rPr>
              <a:t> in Energy Efficiency.</a:t>
            </a:r>
            <a:endParaRPr lang="en-GB" sz="600" b="1" baseline="0" dirty="0">
              <a:solidFill>
                <a:schemeClr val="tx1">
                  <a:lumMod val="75000"/>
                  <a:lumOff val="25000"/>
                </a:schemeClr>
              </a:solidFill>
              <a:ea typeface="Open Sans Light" panose="020B0306030504020204" pitchFamily="34" charset="0"/>
              <a:cs typeface="Arial" panose="020B0604020202020204" pitchFamily="34" charset="0"/>
            </a:endParaRPr>
          </a:p>
        </p:txBody>
      </p:sp>
      <p:pic>
        <p:nvPicPr>
          <p:cNvPr id="18"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506035" y="6298941"/>
            <a:ext cx="1291171" cy="309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99204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89" r:id="rId13"/>
  </p:sldLayoutIdLst>
  <p:hf hdr="0" dt="0"/>
  <p:txStyles>
    <p:titleStyle>
      <a:lvl1pPr algn="l" defTabSz="685800" rtl="0" eaLnBrk="1" latinLnBrk="0" hangingPunct="1">
        <a:spcBef>
          <a:spcPct val="0"/>
        </a:spcBef>
        <a:buNone/>
        <a:defRPr sz="1650" b="1" kern="1200">
          <a:solidFill>
            <a:schemeClr val="bg1"/>
          </a:solidFill>
          <a:latin typeface="+mj-lt"/>
          <a:ea typeface="+mj-ea"/>
          <a:cs typeface="+mj-cs"/>
        </a:defRPr>
      </a:lvl1pPr>
    </p:titleStyle>
    <p:bodyStyle>
      <a:lvl1pPr marL="0" indent="0" algn="l" defTabSz="685800" rtl="0" eaLnBrk="1" latinLnBrk="0" hangingPunct="1">
        <a:spcBef>
          <a:spcPct val="20000"/>
        </a:spcBef>
        <a:buFont typeface="Arial" panose="020B0604020202020204" pitchFamily="34" charset="0"/>
        <a:buNone/>
        <a:defRPr sz="1500"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75"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125"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C04D7-7DE5-4BF6-A6F2-72D672D42D9E}" type="datetimeFigureOut">
              <a:rPr lang="es-ES" smtClean="0"/>
              <a:t>26/11/2019</a:t>
            </a:fld>
            <a:endParaRPr lang="es-E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E7399-596B-47F8-B3EC-C7EA81B5980E}" type="slidenum">
              <a:rPr lang="es-ES" smtClean="0"/>
              <a:t>‹Nº›</a:t>
            </a:fld>
            <a:endParaRPr lang="es-ES" dirty="0"/>
          </a:p>
        </p:txBody>
      </p:sp>
    </p:spTree>
    <p:extLst>
      <p:ext uri="{BB962C8B-B14F-4D97-AF65-F5344CB8AC3E}">
        <p14:creationId xmlns:p14="http://schemas.microsoft.com/office/powerpoint/2010/main" val="3788847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4.xml"/><Relationship Id="rId5" Type="http://schemas.openxmlformats.org/officeDocument/2006/relationships/image" Target="../media/image21.emf"/><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5"/>
          <p:cNvSpPr txBox="1"/>
          <p:nvPr/>
        </p:nvSpPr>
        <p:spPr>
          <a:xfrm>
            <a:off x="1835696" y="3733967"/>
            <a:ext cx="6567834" cy="769441"/>
          </a:xfrm>
          <a:prstGeom prst="rect">
            <a:avLst/>
          </a:prstGeom>
          <a:noFill/>
        </p:spPr>
        <p:txBody>
          <a:bodyPr wrap="square" rtlCol="0" anchor="t">
            <a:spAutoFit/>
          </a:bodyPr>
          <a:lstStyle/>
          <a:p>
            <a:pPr lvl="0"/>
            <a:r>
              <a:rPr lang="es-ES" sz="2800" kern="0" dirty="0">
                <a:ea typeface="ＭＳ Ｐゴシック" pitchFamily="-105" charset="-128"/>
              </a:rPr>
              <a:t>Economía Circular</a:t>
            </a:r>
            <a:endParaRPr lang="es-ES" dirty="0"/>
          </a:p>
          <a:p>
            <a:pPr lvl="0"/>
            <a:endParaRPr lang="en-GB" sz="1600" kern="0" dirty="0">
              <a:ea typeface="ＭＳ Ｐゴシック" pitchFamily="-105" charset="-128"/>
            </a:endParaRPr>
          </a:p>
        </p:txBody>
      </p:sp>
      <p:pic>
        <p:nvPicPr>
          <p:cNvPr id="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36423" y="5229200"/>
            <a:ext cx="2220053" cy="5328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feld 6">
            <a:extLst>
              <a:ext uri="{FF2B5EF4-FFF2-40B4-BE49-F238E27FC236}">
                <a16:creationId xmlns:a16="http://schemas.microsoft.com/office/drawing/2014/main" id="{FF4A8B35-9B30-4F91-8031-AC39C49B3A46}"/>
              </a:ext>
            </a:extLst>
          </p:cNvPr>
          <p:cNvSpPr txBox="1"/>
          <p:nvPr/>
        </p:nvSpPr>
        <p:spPr>
          <a:xfrm>
            <a:off x="881608" y="6201308"/>
            <a:ext cx="1908175" cy="3810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This project has received funding from the European Union’s H2020 Coordination Support Action under Grant Agreement No.785047.</a:t>
            </a:r>
            <a:endParaRPr lang="de-DE" sz="1100">
              <a:effectLst/>
              <a:ea typeface="Calibri" panose="020F0502020204030204" pitchFamily="34" charset="0"/>
              <a:cs typeface="Times New Roman" panose="02020603050405020304" pitchFamily="18" charset="0"/>
            </a:endParaRPr>
          </a:p>
          <a:p>
            <a:pPr>
              <a:lnSpc>
                <a:spcPct val="115000"/>
              </a:lnSpc>
              <a:spcAft>
                <a:spcPts val="1000"/>
              </a:spcAft>
            </a:pPr>
            <a:r>
              <a:rPr lang="en-US" sz="600">
                <a:effectLst/>
                <a:latin typeface="Arial" panose="020B0604020202020204" pitchFamily="34" charset="0"/>
                <a:ea typeface="Calibri" panose="020F0502020204030204" pitchFamily="34" charset="0"/>
                <a:cs typeface="Times New Roman" panose="02020603050405020304" pitchFamily="18" charset="0"/>
              </a:rPr>
              <a:t> </a:t>
            </a:r>
            <a:endParaRPr lang="de-DE" sz="1100">
              <a:effectLst/>
              <a:ea typeface="Calibri" panose="020F0502020204030204" pitchFamily="34" charset="0"/>
              <a:cs typeface="Times New Roman" panose="02020603050405020304" pitchFamily="18" charset="0"/>
            </a:endParaRPr>
          </a:p>
        </p:txBody>
      </p:sp>
      <p:pic>
        <p:nvPicPr>
          <p:cNvPr id="29" name="Grafik 28">
            <a:extLst>
              <a:ext uri="{FF2B5EF4-FFF2-40B4-BE49-F238E27FC236}">
                <a16:creationId xmlns:a16="http://schemas.microsoft.com/office/drawing/2014/main" id="{150F95C0-8540-4F30-B067-350D27C33E5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62178" y="6244022"/>
            <a:ext cx="448310" cy="298450"/>
          </a:xfrm>
          <a:prstGeom prst="rect">
            <a:avLst/>
          </a:prstGeom>
        </p:spPr>
      </p:pic>
      <p:pic>
        <p:nvPicPr>
          <p:cNvPr id="14" name="Grafik 13">
            <a:extLst>
              <a:ext uri="{FF2B5EF4-FFF2-40B4-BE49-F238E27FC236}">
                <a16:creationId xmlns:a16="http://schemas.microsoft.com/office/drawing/2014/main" id="{DEF234FC-D941-43D0-BAF9-6ADB8B987C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00" y="-11285"/>
            <a:ext cx="9072500" cy="3576021"/>
          </a:xfrm>
          <a:prstGeom prst="rect">
            <a:avLst/>
          </a:prstGeom>
        </p:spPr>
      </p:pic>
      <p:sp>
        <p:nvSpPr>
          <p:cNvPr id="15" name="Rechteck 14">
            <a:extLst>
              <a:ext uri="{FF2B5EF4-FFF2-40B4-BE49-F238E27FC236}">
                <a16:creationId xmlns:a16="http://schemas.microsoft.com/office/drawing/2014/main" id="{AB6DD39E-A38C-431B-B6BE-A49F7C6D1CC4}"/>
              </a:ext>
            </a:extLst>
          </p:cNvPr>
          <p:cNvSpPr/>
          <p:nvPr/>
        </p:nvSpPr>
        <p:spPr>
          <a:xfrm>
            <a:off x="1835695" y="5332526"/>
            <a:ext cx="4316347" cy="461665"/>
          </a:xfrm>
          <a:prstGeom prst="rect">
            <a:avLst/>
          </a:prstGeom>
        </p:spPr>
        <p:txBody>
          <a:bodyPr wrap="square">
            <a:spAutoFit/>
          </a:bodyPr>
          <a:lstStyle/>
          <a:p>
            <a:r>
              <a:rPr lang="en-US" sz="1200" b="1" dirty="0">
                <a:solidFill>
                  <a:srgbClr val="008595"/>
                </a:solidFill>
              </a:rPr>
              <a:t>Towards a Sustainable Agro-Food Industry. </a:t>
            </a:r>
            <a:br>
              <a:rPr lang="en-US" sz="1200" b="1" dirty="0">
                <a:solidFill>
                  <a:srgbClr val="008595"/>
                </a:solidFill>
              </a:rPr>
            </a:br>
            <a:r>
              <a:rPr lang="en-US" sz="1200" b="1" dirty="0">
                <a:solidFill>
                  <a:srgbClr val="008595"/>
                </a:solidFill>
              </a:rPr>
              <a:t>Capacity Building </a:t>
            </a:r>
            <a:r>
              <a:rPr lang="en-US" sz="1200" b="1" dirty="0" err="1">
                <a:solidFill>
                  <a:srgbClr val="008595"/>
                </a:solidFill>
              </a:rPr>
              <a:t>Programmes</a:t>
            </a:r>
            <a:r>
              <a:rPr lang="en-US" sz="1200" b="1" dirty="0">
                <a:solidFill>
                  <a:srgbClr val="008595"/>
                </a:solidFill>
              </a:rPr>
              <a:t> in Energy Efficiency.</a:t>
            </a:r>
            <a:endParaRPr lang="de-DE" sz="1200" b="1" dirty="0">
              <a:solidFill>
                <a:srgbClr val="008595"/>
              </a:solidFill>
            </a:endParaRPr>
          </a:p>
        </p:txBody>
      </p:sp>
      <p:cxnSp>
        <p:nvCxnSpPr>
          <p:cNvPr id="17" name="Gerader Verbinder 16">
            <a:extLst>
              <a:ext uri="{FF2B5EF4-FFF2-40B4-BE49-F238E27FC236}">
                <a16:creationId xmlns:a16="http://schemas.microsoft.com/office/drawing/2014/main" id="{1BAA1C25-ACF0-4932-8419-80346CACD5F0}"/>
              </a:ext>
            </a:extLst>
          </p:cNvPr>
          <p:cNvCxnSpPr>
            <a:cxnSpLocks/>
          </p:cNvCxnSpPr>
          <p:nvPr/>
        </p:nvCxnSpPr>
        <p:spPr>
          <a:xfrm flipH="1">
            <a:off x="0" y="6021288"/>
            <a:ext cx="91440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20" name="Picture 10"/>
          <p:cNvPicPr/>
          <p:nvPr/>
        </p:nvPicPr>
        <p:blipFill>
          <a:blip r:embed="rId5" cstate="print">
            <a:extLst>
              <a:ext uri="{28A0092B-C50C-407E-A947-70E740481C1C}">
                <a14:useLocalDpi xmlns:a14="http://schemas.microsoft.com/office/drawing/2010/main" val="0"/>
              </a:ext>
            </a:extLst>
          </a:blip>
          <a:stretch>
            <a:fillRect/>
          </a:stretch>
        </p:blipFill>
        <p:spPr bwMode="auto">
          <a:xfrm>
            <a:off x="3263205" y="6254452"/>
            <a:ext cx="598170" cy="285750"/>
          </a:xfrm>
          <a:prstGeom prst="rect">
            <a:avLst/>
          </a:prstGeom>
          <a:noFill/>
        </p:spPr>
      </p:pic>
      <p:pic>
        <p:nvPicPr>
          <p:cNvPr id="22" name="Picture 2"/>
          <p:cNvPicPr/>
          <p:nvPr/>
        </p:nvPicPr>
        <p:blipFill>
          <a:blip r:embed="rId6" cstate="print">
            <a:extLst>
              <a:ext uri="{28A0092B-C50C-407E-A947-70E740481C1C}">
                <a14:useLocalDpi xmlns:a14="http://schemas.microsoft.com/office/drawing/2010/main" val="0"/>
              </a:ext>
            </a:extLst>
          </a:blip>
          <a:stretch>
            <a:fillRect/>
          </a:stretch>
        </p:blipFill>
        <p:spPr bwMode="auto">
          <a:xfrm>
            <a:off x="5840035" y="6284932"/>
            <a:ext cx="396875" cy="224790"/>
          </a:xfrm>
          <a:prstGeom prst="rect">
            <a:avLst/>
          </a:prstGeom>
          <a:noFill/>
        </p:spPr>
      </p:pic>
      <p:pic>
        <p:nvPicPr>
          <p:cNvPr id="25" name="Picture 4"/>
          <p:cNvPicPr/>
          <p:nvPr/>
        </p:nvPicPr>
        <p:blipFill>
          <a:blip r:embed="rId7" cstate="print">
            <a:extLst>
              <a:ext uri="{28A0092B-C50C-407E-A947-70E740481C1C}">
                <a14:useLocalDpi xmlns:a14="http://schemas.microsoft.com/office/drawing/2010/main" val="0"/>
              </a:ext>
            </a:extLst>
          </a:blip>
          <a:stretch>
            <a:fillRect/>
          </a:stretch>
        </p:blipFill>
        <p:spPr bwMode="auto">
          <a:xfrm>
            <a:off x="6325810" y="6259532"/>
            <a:ext cx="340360" cy="275590"/>
          </a:xfrm>
          <a:prstGeom prst="rect">
            <a:avLst/>
          </a:prstGeom>
          <a:noFill/>
        </p:spPr>
      </p:pic>
      <p:pic>
        <p:nvPicPr>
          <p:cNvPr id="30" name="Picture 5"/>
          <p:cNvPicPr/>
          <p:nvPr/>
        </p:nvPicPr>
        <p:blipFill>
          <a:blip r:embed="rId8" cstate="print">
            <a:extLst>
              <a:ext uri="{28A0092B-C50C-407E-A947-70E740481C1C}">
                <a14:useLocalDpi xmlns:a14="http://schemas.microsoft.com/office/drawing/2010/main" val="0"/>
              </a:ext>
            </a:extLst>
          </a:blip>
          <a:stretch>
            <a:fillRect/>
          </a:stretch>
        </p:blipFill>
        <p:spPr bwMode="auto">
          <a:xfrm>
            <a:off x="4544000" y="6306522"/>
            <a:ext cx="643890" cy="182245"/>
          </a:xfrm>
          <a:prstGeom prst="rect">
            <a:avLst/>
          </a:prstGeom>
          <a:noFill/>
        </p:spPr>
      </p:pic>
      <p:pic>
        <p:nvPicPr>
          <p:cNvPr id="32" name="Picture 7"/>
          <p:cNvPicPr/>
          <p:nvPr/>
        </p:nvPicPr>
        <p:blipFill>
          <a:blip r:embed="rId9" cstate="print">
            <a:extLst>
              <a:ext uri="{28A0092B-C50C-407E-A947-70E740481C1C}">
                <a14:useLocalDpi xmlns:a14="http://schemas.microsoft.com/office/drawing/2010/main" val="0"/>
              </a:ext>
            </a:extLst>
          </a:blip>
          <a:stretch>
            <a:fillRect/>
          </a:stretch>
        </p:blipFill>
        <p:spPr bwMode="auto">
          <a:xfrm>
            <a:off x="6755070" y="6302712"/>
            <a:ext cx="591820" cy="189865"/>
          </a:xfrm>
          <a:prstGeom prst="rect">
            <a:avLst/>
          </a:prstGeom>
          <a:noFill/>
        </p:spPr>
      </p:pic>
      <p:pic>
        <p:nvPicPr>
          <p:cNvPr id="36" name="Picture 8"/>
          <p:cNvPicPr/>
          <p:nvPr/>
        </p:nvPicPr>
        <p:blipFill>
          <a:blip r:embed="rId10" cstate="print">
            <a:extLst>
              <a:ext uri="{28A0092B-C50C-407E-A947-70E740481C1C}">
                <a14:useLocalDpi xmlns:a14="http://schemas.microsoft.com/office/drawing/2010/main" val="0"/>
              </a:ext>
            </a:extLst>
          </a:blip>
          <a:stretch>
            <a:fillRect/>
          </a:stretch>
        </p:blipFill>
        <p:spPr bwMode="auto">
          <a:xfrm>
            <a:off x="3950275" y="6324302"/>
            <a:ext cx="504825" cy="146685"/>
          </a:xfrm>
          <a:prstGeom prst="rect">
            <a:avLst/>
          </a:prstGeom>
          <a:noFill/>
        </p:spPr>
      </p:pic>
      <p:pic>
        <p:nvPicPr>
          <p:cNvPr id="37" name="Picture 13"/>
          <p:cNvPicPr/>
          <p:nvPr/>
        </p:nvPicPr>
        <p:blipFill>
          <a:blip r:embed="rId11" cstate="print">
            <a:extLst>
              <a:ext uri="{28A0092B-C50C-407E-A947-70E740481C1C}">
                <a14:useLocalDpi xmlns:a14="http://schemas.microsoft.com/office/drawing/2010/main" val="0"/>
              </a:ext>
            </a:extLst>
          </a:blip>
          <a:stretch>
            <a:fillRect/>
          </a:stretch>
        </p:blipFill>
        <p:spPr bwMode="auto">
          <a:xfrm>
            <a:off x="7435790" y="6293187"/>
            <a:ext cx="455295" cy="208280"/>
          </a:xfrm>
          <a:prstGeom prst="rect">
            <a:avLst/>
          </a:prstGeom>
          <a:noFill/>
        </p:spPr>
      </p:pic>
      <p:pic>
        <p:nvPicPr>
          <p:cNvPr id="38" name="Picture 4"/>
          <p:cNvPicPr/>
          <p:nvPr/>
        </p:nvPicPr>
        <p:blipFill>
          <a:blip r:embed="rId12" cstate="print">
            <a:extLst>
              <a:ext uri="{28A0092B-C50C-407E-A947-70E740481C1C}">
                <a14:useLocalDpi xmlns:a14="http://schemas.microsoft.com/office/drawing/2010/main" val="0"/>
              </a:ext>
            </a:extLst>
          </a:blip>
          <a:stretch>
            <a:fillRect/>
          </a:stretch>
        </p:blipFill>
        <p:spPr bwMode="auto">
          <a:xfrm>
            <a:off x="5276790" y="6202382"/>
            <a:ext cx="474345" cy="389890"/>
          </a:xfrm>
          <a:prstGeom prst="rect">
            <a:avLst/>
          </a:prstGeom>
          <a:noFill/>
        </p:spPr>
      </p:pic>
      <p:pic>
        <p:nvPicPr>
          <p:cNvPr id="41" name="Picture 13"/>
          <p:cNvPicPr/>
          <p:nvPr/>
        </p:nvPicPr>
        <p:blipFill>
          <a:blip r:embed="rId13" cstate="print">
            <a:extLst>
              <a:ext uri="{28A0092B-C50C-407E-A947-70E740481C1C}">
                <a14:useLocalDpi xmlns:a14="http://schemas.microsoft.com/office/drawing/2010/main" val="0"/>
              </a:ext>
            </a:extLst>
          </a:blip>
          <a:stretch>
            <a:fillRect/>
          </a:stretch>
        </p:blipFill>
        <p:spPr bwMode="auto">
          <a:xfrm>
            <a:off x="7979985" y="6284297"/>
            <a:ext cx="423545" cy="226695"/>
          </a:xfrm>
          <a:prstGeom prst="rect">
            <a:avLst/>
          </a:prstGeom>
          <a:noFill/>
        </p:spPr>
      </p:pic>
      <p:pic>
        <p:nvPicPr>
          <p:cNvPr id="42" name="Imagen 41" descr="\\boole\UIP\UIP\GESTIÓN DE PROYECTOS\PROYECTOS EN MARCHA\INDUCE_2017_H2020\01_Ejecucion_INDUCE\04_Dissemination_INDUCE\TEMPLATES\SYNYO\Act logo asso RVB.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92430" y="6197302"/>
            <a:ext cx="400050" cy="400050"/>
          </a:xfrm>
          <a:prstGeom prst="rect">
            <a:avLst/>
          </a:prstGeom>
          <a:noFill/>
          <a:ln>
            <a:noFill/>
          </a:ln>
        </p:spPr>
      </p:pic>
    </p:spTree>
    <p:extLst>
      <p:ext uri="{BB962C8B-B14F-4D97-AF65-F5344CB8AC3E}">
        <p14:creationId xmlns:p14="http://schemas.microsoft.com/office/powerpoint/2010/main" val="717733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10</a:t>
            </a:fld>
            <a:endParaRPr lang="de-DE">
              <a:solidFill>
                <a:srgbClr val="000000">
                  <a:lumMod val="75000"/>
                  <a:lumOff val="25000"/>
                </a:srgbClr>
              </a:solidFill>
              <a:latin typeface="Arial"/>
            </a:endParaRPr>
          </a:p>
        </p:txBody>
      </p:sp>
      <p:sp>
        <p:nvSpPr>
          <p:cNvPr id="8" name="Titel 1">
            <a:extLst>
              <a:ext uri="{FF2B5EF4-FFF2-40B4-BE49-F238E27FC236}">
                <a16:creationId xmlns:a16="http://schemas.microsoft.com/office/drawing/2014/main" id="{3B71E068-8277-4AB1-BBD2-51350A110C0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Principios de 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808DD31-CCA7-4B53-948F-C50CD9E2C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17F30768-D500-4D53-9616-EC48522E4D6C}"/>
              </a:ext>
            </a:extLst>
          </p:cNvPr>
          <p:cNvGraphicFramePr>
            <a:graphicFrameLocks noGrp="1"/>
          </p:cNvGraphicFramePr>
          <p:nvPr>
            <p:extLst>
              <p:ext uri="{D42A27DB-BD31-4B8C-83A1-F6EECF244321}">
                <p14:modId xmlns:p14="http://schemas.microsoft.com/office/powerpoint/2010/main" val="60958561"/>
              </p:ext>
            </p:extLst>
          </p:nvPr>
        </p:nvGraphicFramePr>
        <p:xfrm>
          <a:off x="370136" y="932505"/>
          <a:ext cx="8403727" cy="5151424"/>
        </p:xfrm>
        <a:graphic>
          <a:graphicData uri="http://schemas.openxmlformats.org/drawingml/2006/table">
            <a:tbl>
              <a:tblPr firstRow="1" bandRow="1">
                <a:tableStyleId>{5C22544A-7EE6-4342-B048-85BDC9FD1C3A}</a:tableStyleId>
              </a:tblPr>
              <a:tblGrid>
                <a:gridCol w="2545080">
                  <a:extLst>
                    <a:ext uri="{9D8B030D-6E8A-4147-A177-3AD203B41FA5}">
                      <a16:colId xmlns:a16="http://schemas.microsoft.com/office/drawing/2014/main" val="1439655594"/>
                    </a:ext>
                  </a:extLst>
                </a:gridCol>
                <a:gridCol w="5858647">
                  <a:extLst>
                    <a:ext uri="{9D8B030D-6E8A-4147-A177-3AD203B41FA5}">
                      <a16:colId xmlns:a16="http://schemas.microsoft.com/office/drawing/2014/main" val="41964106"/>
                    </a:ext>
                  </a:extLst>
                </a:gridCol>
              </a:tblGrid>
              <a:tr h="1322429">
                <a:tc>
                  <a:txBody>
                    <a:bodyPr/>
                    <a:lstStyle/>
                    <a:p>
                      <a:pPr marL="0" algn="r" defTabSz="685800" rtl="0" eaLnBrk="1" latinLnBrk="0" hangingPunct="1"/>
                      <a:r>
                        <a:rPr lang="es-ES" sz="1350" b="1" kern="1200" dirty="0" err="1">
                          <a:solidFill>
                            <a:schemeClr val="tx1">
                              <a:lumMod val="75000"/>
                              <a:lumOff val="25000"/>
                            </a:schemeClr>
                          </a:solidFill>
                          <a:latin typeface="+mn-lt"/>
                          <a:ea typeface="+mn-ea"/>
                          <a:cs typeface="+mn-cs"/>
                        </a:rPr>
                        <a:t>Property</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model</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algn="l" defTabSz="685800" rtl="0" eaLnBrk="1" latinLnBrk="0" hangingPunct="1"/>
                      <a:r>
                        <a:rPr lang="es-ES" sz="1400" b="0" kern="1200" dirty="0">
                          <a:solidFill>
                            <a:schemeClr val="tx1">
                              <a:lumMod val="75000"/>
                              <a:lumOff val="25000"/>
                            </a:schemeClr>
                          </a:solidFill>
                          <a:latin typeface="+mn-lt"/>
                          <a:ea typeface="+mn-ea"/>
                          <a:cs typeface="+mn-cs"/>
                        </a:rPr>
                        <a:t>El uso de productos y servicios no requiere adquirir la propiedad de los mismos.</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296327606"/>
                  </a:ext>
                </a:extLst>
              </a:tr>
              <a:tr h="1322429">
                <a:tc>
                  <a:txBody>
                    <a:bodyPr/>
                    <a:lstStyle/>
                    <a:p>
                      <a:pPr marL="0" algn="r" defTabSz="685800" rtl="0" eaLnBrk="1" latinLnBrk="0" hangingPunct="1"/>
                      <a:r>
                        <a:rPr lang="es-ES" sz="1350" b="1" kern="1200" dirty="0" err="1">
                          <a:solidFill>
                            <a:schemeClr val="tx1">
                              <a:lumMod val="75000"/>
                              <a:lumOff val="25000"/>
                            </a:schemeClr>
                          </a:solidFill>
                          <a:latin typeface="+mn-lt"/>
                          <a:ea typeface="+mn-ea"/>
                          <a:cs typeface="+mn-cs"/>
                        </a:rPr>
                        <a:t>Services</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better</a:t>
                      </a:r>
                      <a:r>
                        <a:rPr lang="es-ES" sz="1350" b="1" kern="1200" dirty="0">
                          <a:solidFill>
                            <a:schemeClr val="tx1">
                              <a:lumMod val="75000"/>
                              <a:lumOff val="25000"/>
                            </a:schemeClr>
                          </a:solidFill>
                          <a:latin typeface="+mn-lt"/>
                          <a:ea typeface="+mn-ea"/>
                          <a:cs typeface="+mn-cs"/>
                        </a:rPr>
                        <a:t> tan </a:t>
                      </a:r>
                      <a:r>
                        <a:rPr lang="es-ES" sz="1350" b="1" kern="1200" dirty="0" err="1">
                          <a:solidFill>
                            <a:schemeClr val="tx1">
                              <a:lumMod val="75000"/>
                              <a:lumOff val="25000"/>
                            </a:schemeClr>
                          </a:solidFill>
                          <a:latin typeface="+mn-lt"/>
                          <a:ea typeface="+mn-ea"/>
                          <a:cs typeface="+mn-cs"/>
                        </a:rPr>
                        <a:t>products</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400" b="0" kern="1200" dirty="0">
                          <a:solidFill>
                            <a:schemeClr val="tx1">
                              <a:lumMod val="75000"/>
                              <a:lumOff val="25000"/>
                            </a:schemeClr>
                          </a:solidFill>
                          <a:latin typeface="+mn-lt"/>
                          <a:ea typeface="+mn-ea"/>
                          <a:cs typeface="+mn-cs"/>
                        </a:rPr>
                        <a:t>El servicio prestado por un objeto debe prevalecer sobre la propiedad del mismo. Transformación de fabricantes desde vendedores a prestadores de servicios.</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507829045"/>
                  </a:ext>
                </a:extLst>
              </a:tr>
              <a:tr h="1322429">
                <a:tc>
                  <a:txBody>
                    <a:bodyPr/>
                    <a:lstStyle/>
                    <a:p>
                      <a:pPr marL="0" algn="r" defTabSz="685800" rtl="0" eaLnBrk="1" latinLnBrk="0" hangingPunct="1"/>
                      <a:r>
                        <a:rPr lang="es-ES" sz="1350" b="1" kern="1200" dirty="0" err="1">
                          <a:solidFill>
                            <a:schemeClr val="tx1">
                              <a:lumMod val="75000"/>
                              <a:lumOff val="25000"/>
                            </a:schemeClr>
                          </a:solidFill>
                          <a:latin typeface="+mn-lt"/>
                          <a:ea typeface="+mn-ea"/>
                          <a:cs typeface="+mn-cs"/>
                        </a:rPr>
                        <a:t>Recycling</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is</a:t>
                      </a:r>
                      <a:r>
                        <a:rPr lang="es-ES" sz="1350" b="1" kern="1200" dirty="0">
                          <a:solidFill>
                            <a:schemeClr val="tx1">
                              <a:lumMod val="75000"/>
                              <a:lumOff val="25000"/>
                            </a:schemeClr>
                          </a:solidFill>
                          <a:latin typeface="+mn-lt"/>
                          <a:ea typeface="+mn-ea"/>
                          <a:cs typeface="+mn-cs"/>
                        </a:rPr>
                        <a:t> Good, </a:t>
                      </a:r>
                      <a:r>
                        <a:rPr lang="es-ES" sz="1350" b="1" kern="1200" dirty="0" err="1">
                          <a:solidFill>
                            <a:schemeClr val="tx1">
                              <a:lumMod val="75000"/>
                              <a:lumOff val="25000"/>
                            </a:schemeClr>
                          </a:solidFill>
                          <a:latin typeface="+mn-lt"/>
                          <a:ea typeface="+mn-ea"/>
                          <a:cs typeface="+mn-cs"/>
                        </a:rPr>
                        <a:t>but</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not</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enought</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400" b="0" kern="1200" dirty="0">
                          <a:solidFill>
                            <a:schemeClr val="tx1">
                              <a:lumMod val="75000"/>
                              <a:lumOff val="25000"/>
                            </a:schemeClr>
                          </a:solidFill>
                          <a:latin typeface="+mn-lt"/>
                          <a:ea typeface="+mn-ea"/>
                          <a:cs typeface="+mn-cs"/>
                        </a:rPr>
                        <a:t>El reciclaje no evita el consumismo, ni los impactos asociados.</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153829018"/>
                  </a:ext>
                </a:extLst>
              </a:tr>
              <a:tr h="1184137">
                <a:tc>
                  <a:txBody>
                    <a:bodyPr/>
                    <a:lstStyle/>
                    <a:p>
                      <a:pPr marL="0" algn="r" defTabSz="685800" rtl="0" eaLnBrk="1" latinLnBrk="0" hangingPunct="1"/>
                      <a:r>
                        <a:rPr lang="es-ES" sz="1350" b="1" kern="1200" dirty="0" err="1">
                          <a:solidFill>
                            <a:schemeClr val="tx1">
                              <a:lumMod val="75000"/>
                              <a:lumOff val="25000"/>
                            </a:schemeClr>
                          </a:solidFill>
                          <a:latin typeface="+mn-lt"/>
                          <a:ea typeface="+mn-ea"/>
                          <a:cs typeface="+mn-cs"/>
                        </a:rPr>
                        <a:t>Prices</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should</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reflect</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the</a:t>
                      </a:r>
                      <a:r>
                        <a:rPr lang="es-ES" sz="1350" b="1" kern="1200" dirty="0">
                          <a:solidFill>
                            <a:schemeClr val="tx1">
                              <a:lumMod val="75000"/>
                              <a:lumOff val="25000"/>
                            </a:schemeClr>
                          </a:solidFill>
                          <a:latin typeface="+mn-lt"/>
                          <a:ea typeface="+mn-ea"/>
                          <a:cs typeface="+mn-cs"/>
                        </a:rPr>
                        <a:t> real </a:t>
                      </a:r>
                      <a:r>
                        <a:rPr lang="es-ES" sz="1350" b="1" kern="1200" dirty="0" err="1">
                          <a:solidFill>
                            <a:schemeClr val="tx1">
                              <a:lumMod val="75000"/>
                              <a:lumOff val="25000"/>
                            </a:schemeClr>
                          </a:solidFill>
                          <a:latin typeface="+mn-lt"/>
                          <a:ea typeface="+mn-ea"/>
                          <a:cs typeface="+mn-cs"/>
                        </a:rPr>
                        <a:t>costs</a:t>
                      </a:r>
                      <a:r>
                        <a:rPr lang="es-ES" sz="1350" b="1" kern="1200" dirty="0">
                          <a:solidFill>
                            <a:schemeClr val="tx1">
                              <a:lumMod val="75000"/>
                              <a:lumOff val="25000"/>
                            </a:schemeClr>
                          </a:solidFill>
                          <a:latin typeface="+mn-lt"/>
                          <a:ea typeface="+mn-ea"/>
                          <a:cs typeface="+mn-cs"/>
                        </a:rPr>
                        <a:t>:</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400" b="0" kern="1200" dirty="0">
                          <a:solidFill>
                            <a:schemeClr val="tx1">
                              <a:lumMod val="75000"/>
                              <a:lumOff val="25000"/>
                            </a:schemeClr>
                          </a:solidFill>
                          <a:latin typeface="+mn-lt"/>
                          <a:ea typeface="+mn-ea"/>
                          <a:cs typeface="+mn-cs"/>
                        </a:rPr>
                        <a:t>Precios reales deben dirigir el consumo de bienes y servicios hacia aquellos que se integran en una economía circular.</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379458170"/>
                  </a:ext>
                </a:extLst>
              </a:tr>
            </a:tbl>
          </a:graphicData>
        </a:graphic>
      </p:graphicFrame>
    </p:spTree>
    <p:extLst>
      <p:ext uri="{BB962C8B-B14F-4D97-AF65-F5344CB8AC3E}">
        <p14:creationId xmlns:p14="http://schemas.microsoft.com/office/powerpoint/2010/main" val="163642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11</a:t>
            </a:fld>
            <a:endParaRPr lang="de-DE">
              <a:solidFill>
                <a:srgbClr val="000000">
                  <a:lumMod val="75000"/>
                  <a:lumOff val="25000"/>
                </a:srgbClr>
              </a:solidFill>
              <a:latin typeface="Arial"/>
            </a:endParaRPr>
          </a:p>
        </p:txBody>
      </p:sp>
      <p:pic>
        <p:nvPicPr>
          <p:cNvPr id="15" name="Imagen 14">
            <a:extLst>
              <a:ext uri="{FF2B5EF4-FFF2-40B4-BE49-F238E27FC236}">
                <a16:creationId xmlns:a16="http://schemas.microsoft.com/office/drawing/2014/main" id="{842335A4-36B5-4866-B2B9-04CCA7FD1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1073" y="1579143"/>
            <a:ext cx="3481853" cy="3772796"/>
          </a:xfrm>
          <a:prstGeom prst="rect">
            <a:avLst/>
          </a:prstGeom>
        </p:spPr>
      </p:pic>
      <p:sp>
        <p:nvSpPr>
          <p:cNvPr id="8" name="Titel 1">
            <a:extLst>
              <a:ext uri="{FF2B5EF4-FFF2-40B4-BE49-F238E27FC236}">
                <a16:creationId xmlns:a16="http://schemas.microsoft.com/office/drawing/2014/main" id="{3B71E068-8277-4AB1-BBD2-51350A110C0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808DD31-CCA7-4B53-948F-C50CD9E2C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2" name="Globo: línea con barra de énfasis 1">
            <a:extLst>
              <a:ext uri="{FF2B5EF4-FFF2-40B4-BE49-F238E27FC236}">
                <a16:creationId xmlns:a16="http://schemas.microsoft.com/office/drawing/2014/main" id="{A788092B-652D-4C5A-9A65-B0C617D14F64}"/>
              </a:ext>
            </a:extLst>
          </p:cNvPr>
          <p:cNvSpPr/>
          <p:nvPr/>
        </p:nvSpPr>
        <p:spPr>
          <a:xfrm flipH="1">
            <a:off x="370136" y="1108311"/>
            <a:ext cx="2460938" cy="1222295"/>
          </a:xfrm>
          <a:prstGeom prst="accentCallout1">
            <a:avLst>
              <a:gd name="adj1" fmla="val 18750"/>
              <a:gd name="adj2" fmla="val -8333"/>
              <a:gd name="adj3" fmla="val 84609"/>
              <a:gd name="adj4" fmla="val -38754"/>
            </a:avLst>
          </a:prstGeom>
          <a:solidFill>
            <a:srgbClr val="C6F2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s-ES" sz="1400" dirty="0">
                <a:ln w="0"/>
                <a:solidFill>
                  <a:schemeClr val="tx1"/>
                </a:solidFill>
              </a:rPr>
              <a:t>Uso próximo a su estado natural.</a:t>
            </a:r>
          </a:p>
          <a:p>
            <a:pPr marL="285750" indent="-285750" algn="ctr">
              <a:buFont typeface="Arial" panose="020B0604020202020204" pitchFamily="34" charset="0"/>
              <a:buChar char="•"/>
            </a:pPr>
            <a:r>
              <a:rPr lang="es-ES" sz="1400" dirty="0">
                <a:ln w="0"/>
                <a:solidFill>
                  <a:schemeClr val="tx1"/>
                </a:solidFill>
              </a:rPr>
              <a:t>Minimizar las cantidades.</a:t>
            </a:r>
          </a:p>
          <a:p>
            <a:pPr marL="285750" indent="-285750" algn="ctr">
              <a:buFont typeface="Arial" panose="020B0604020202020204" pitchFamily="34" charset="0"/>
              <a:buChar char="•"/>
            </a:pPr>
            <a:r>
              <a:rPr lang="es-ES" sz="1400" dirty="0">
                <a:ln w="0"/>
                <a:solidFill>
                  <a:schemeClr val="tx1"/>
                </a:solidFill>
              </a:rPr>
              <a:t>Proximidad al origen.</a:t>
            </a:r>
          </a:p>
        </p:txBody>
      </p:sp>
      <p:sp>
        <p:nvSpPr>
          <p:cNvPr id="10" name="Globo: línea con barra de énfasis 9">
            <a:extLst>
              <a:ext uri="{FF2B5EF4-FFF2-40B4-BE49-F238E27FC236}">
                <a16:creationId xmlns:a16="http://schemas.microsoft.com/office/drawing/2014/main" id="{397ED0CF-0179-4BB9-9567-9FF00350E09A}"/>
              </a:ext>
            </a:extLst>
          </p:cNvPr>
          <p:cNvSpPr/>
          <p:nvPr/>
        </p:nvSpPr>
        <p:spPr>
          <a:xfrm>
            <a:off x="6026613" y="914769"/>
            <a:ext cx="2834791" cy="1465850"/>
          </a:xfrm>
          <a:prstGeom prst="accentCallout1">
            <a:avLst>
              <a:gd name="adj1" fmla="val 18750"/>
              <a:gd name="adj2" fmla="val -8333"/>
              <a:gd name="adj3" fmla="val 101114"/>
              <a:gd name="adj4" fmla="val -23642"/>
            </a:avLst>
          </a:prstGeom>
          <a:solidFill>
            <a:srgbClr val="C6F2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s-ES" sz="1400" dirty="0">
                <a:ln w="0"/>
                <a:solidFill>
                  <a:schemeClr val="tx1"/>
                </a:solidFill>
              </a:rPr>
              <a:t>Relaciones lineales y no lineales.</a:t>
            </a:r>
          </a:p>
          <a:p>
            <a:pPr marL="285750" indent="-285750" algn="ctr">
              <a:buFont typeface="Arial" panose="020B0604020202020204" pitchFamily="34" charset="0"/>
              <a:buChar char="•"/>
            </a:pPr>
            <a:r>
              <a:rPr lang="es-ES" sz="1400" dirty="0">
                <a:ln w="0"/>
                <a:solidFill>
                  <a:schemeClr val="tx1"/>
                </a:solidFill>
              </a:rPr>
              <a:t>Reincorporar a ciclos naturales y humanos</a:t>
            </a:r>
          </a:p>
          <a:p>
            <a:pPr marL="285750" indent="-285750" algn="ctr">
              <a:buFont typeface="Arial" panose="020B0604020202020204" pitchFamily="34" charset="0"/>
              <a:buChar char="•"/>
            </a:pPr>
            <a:r>
              <a:rPr lang="es-ES" sz="1400" dirty="0">
                <a:ln w="0"/>
                <a:solidFill>
                  <a:schemeClr val="tx1"/>
                </a:solidFill>
              </a:rPr>
              <a:t>Larga duración.</a:t>
            </a:r>
          </a:p>
        </p:txBody>
      </p:sp>
      <p:sp>
        <p:nvSpPr>
          <p:cNvPr id="11" name="Globo: línea con barra de énfasis 10">
            <a:extLst>
              <a:ext uri="{FF2B5EF4-FFF2-40B4-BE49-F238E27FC236}">
                <a16:creationId xmlns:a16="http://schemas.microsoft.com/office/drawing/2014/main" id="{119CCE2F-946C-437D-91AA-3C0CE2FA0357}"/>
              </a:ext>
            </a:extLst>
          </p:cNvPr>
          <p:cNvSpPr/>
          <p:nvPr/>
        </p:nvSpPr>
        <p:spPr>
          <a:xfrm>
            <a:off x="6568313" y="4453217"/>
            <a:ext cx="2293091" cy="1465851"/>
          </a:xfrm>
          <a:prstGeom prst="accentCallout1">
            <a:avLst>
              <a:gd name="adj1" fmla="val 18750"/>
              <a:gd name="adj2" fmla="val -8333"/>
              <a:gd name="adj3" fmla="val -69345"/>
              <a:gd name="adj4" fmla="val -15351"/>
            </a:avLst>
          </a:prstGeom>
          <a:solidFill>
            <a:srgbClr val="C6F2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s-ES" sz="1400" dirty="0">
                <a:ln w="0"/>
                <a:solidFill>
                  <a:schemeClr val="tx1"/>
                </a:solidFill>
              </a:rPr>
              <a:t>Energía de fuentes renovables.</a:t>
            </a:r>
          </a:p>
          <a:p>
            <a:pPr marL="285750" indent="-285750" algn="ctr">
              <a:buFont typeface="Arial" panose="020B0604020202020204" pitchFamily="34" charset="0"/>
              <a:buChar char="•"/>
            </a:pPr>
            <a:r>
              <a:rPr lang="es-ES" sz="1400" dirty="0">
                <a:ln w="0"/>
                <a:solidFill>
                  <a:schemeClr val="tx1"/>
                </a:solidFill>
              </a:rPr>
              <a:t>Los precios reflejan los costes.</a:t>
            </a:r>
          </a:p>
          <a:p>
            <a:pPr marL="285750" indent="-285750" algn="ctr">
              <a:buFont typeface="Arial" panose="020B0604020202020204" pitchFamily="34" charset="0"/>
              <a:buChar char="•"/>
            </a:pPr>
            <a:r>
              <a:rPr lang="es-ES" sz="1400" dirty="0">
                <a:ln w="0"/>
                <a:solidFill>
                  <a:schemeClr val="tx1"/>
                </a:solidFill>
              </a:rPr>
              <a:t>Balance global del impacto</a:t>
            </a:r>
          </a:p>
        </p:txBody>
      </p:sp>
      <p:sp>
        <p:nvSpPr>
          <p:cNvPr id="13" name="Globo: línea con barra de énfasis 12">
            <a:extLst>
              <a:ext uri="{FF2B5EF4-FFF2-40B4-BE49-F238E27FC236}">
                <a16:creationId xmlns:a16="http://schemas.microsoft.com/office/drawing/2014/main" id="{E8A4754F-F792-4395-9A00-7C1339EBEFF4}"/>
              </a:ext>
            </a:extLst>
          </p:cNvPr>
          <p:cNvSpPr/>
          <p:nvPr/>
        </p:nvSpPr>
        <p:spPr>
          <a:xfrm flipH="1">
            <a:off x="370134" y="4453217"/>
            <a:ext cx="2460938" cy="1222295"/>
          </a:xfrm>
          <a:prstGeom prst="accentCallout1">
            <a:avLst>
              <a:gd name="adj1" fmla="val 18750"/>
              <a:gd name="adj2" fmla="val -8333"/>
              <a:gd name="adj3" fmla="val 6095"/>
              <a:gd name="adj4" fmla="val -49791"/>
            </a:avLst>
          </a:prstGeom>
          <a:solidFill>
            <a:srgbClr val="C6F2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s-ES" sz="1400" dirty="0">
                <a:ln w="0"/>
                <a:solidFill>
                  <a:schemeClr val="tx1"/>
                </a:solidFill>
              </a:rPr>
              <a:t>Servicio mejor que producto.</a:t>
            </a:r>
          </a:p>
          <a:p>
            <a:pPr marL="285750" indent="-285750" algn="ctr">
              <a:buFont typeface="Arial" panose="020B0604020202020204" pitchFamily="34" charset="0"/>
              <a:buChar char="•"/>
            </a:pPr>
            <a:r>
              <a:rPr lang="es-ES" sz="1400" dirty="0">
                <a:ln w="0"/>
                <a:solidFill>
                  <a:schemeClr val="tx1"/>
                </a:solidFill>
              </a:rPr>
              <a:t>Reparación.</a:t>
            </a:r>
          </a:p>
        </p:txBody>
      </p:sp>
      <p:sp>
        <p:nvSpPr>
          <p:cNvPr id="14" name="Globo: línea con barra de énfasis 13">
            <a:extLst>
              <a:ext uri="{FF2B5EF4-FFF2-40B4-BE49-F238E27FC236}">
                <a16:creationId xmlns:a16="http://schemas.microsoft.com/office/drawing/2014/main" id="{3DE2F207-AA19-4126-AFA4-A2713E49C11B}"/>
              </a:ext>
            </a:extLst>
          </p:cNvPr>
          <p:cNvSpPr/>
          <p:nvPr/>
        </p:nvSpPr>
        <p:spPr>
          <a:xfrm flipH="1">
            <a:off x="370134" y="2887315"/>
            <a:ext cx="2460938" cy="1222295"/>
          </a:xfrm>
          <a:prstGeom prst="accentCallout1">
            <a:avLst>
              <a:gd name="adj1" fmla="val 18750"/>
              <a:gd name="adj2" fmla="val -8333"/>
              <a:gd name="adj3" fmla="val 84609"/>
              <a:gd name="adj4" fmla="val -38754"/>
            </a:avLst>
          </a:prstGeom>
          <a:solidFill>
            <a:srgbClr val="C6F2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s-ES" sz="1400" dirty="0">
                <a:ln w="0"/>
                <a:solidFill>
                  <a:schemeClr val="tx1"/>
                </a:solidFill>
              </a:rPr>
              <a:t>Identificación y separación de los residuos</a:t>
            </a:r>
          </a:p>
        </p:txBody>
      </p:sp>
    </p:spTree>
    <p:extLst>
      <p:ext uri="{BB962C8B-B14F-4D97-AF65-F5344CB8AC3E}">
        <p14:creationId xmlns:p14="http://schemas.microsoft.com/office/powerpoint/2010/main" val="292423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12</a:t>
            </a:fld>
            <a:endParaRPr lang="de-DE">
              <a:solidFill>
                <a:srgbClr val="000000">
                  <a:lumMod val="75000"/>
                  <a:lumOff val="25000"/>
                </a:srgbClr>
              </a:solidFill>
              <a:latin typeface="Arial"/>
            </a:endParaRPr>
          </a:p>
        </p:txBody>
      </p:sp>
      <p:pic>
        <p:nvPicPr>
          <p:cNvPr id="10" name="Marcador de contenido 3">
            <a:extLst>
              <a:ext uri="{FF2B5EF4-FFF2-40B4-BE49-F238E27FC236}">
                <a16:creationId xmlns:a16="http://schemas.microsoft.com/office/drawing/2014/main" id="{DEDCF9E8-984C-4790-B51C-02BB8D739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136" y="1013447"/>
            <a:ext cx="6467222" cy="4612216"/>
          </a:xfrm>
          <a:prstGeom prst="rect">
            <a:avLst/>
          </a:prstGeom>
        </p:spPr>
      </p:pic>
      <p:sp>
        <p:nvSpPr>
          <p:cNvPr id="11" name="Rectángulo 10">
            <a:extLst>
              <a:ext uri="{FF2B5EF4-FFF2-40B4-BE49-F238E27FC236}">
                <a16:creationId xmlns:a16="http://schemas.microsoft.com/office/drawing/2014/main" id="{1EAF542C-B585-4537-ACDC-5A5128CF1AEC}"/>
              </a:ext>
            </a:extLst>
          </p:cNvPr>
          <p:cNvSpPr/>
          <p:nvPr/>
        </p:nvSpPr>
        <p:spPr>
          <a:xfrm>
            <a:off x="370136" y="5830391"/>
            <a:ext cx="5032240" cy="196208"/>
          </a:xfrm>
          <a:prstGeom prst="rect">
            <a:avLst/>
          </a:prstGeom>
        </p:spPr>
        <p:txBody>
          <a:bodyPr wrap="square">
            <a:spAutoFit/>
          </a:bodyPr>
          <a:lstStyle/>
          <a:p>
            <a:r>
              <a:rPr lang="es-ES" sz="675" dirty="0"/>
              <a:t>Fuente: EMF (Fundación Ellen MacArthur, 2015. “Hacia una economía circular”.</a:t>
            </a:r>
          </a:p>
        </p:txBody>
      </p:sp>
      <p:sp>
        <p:nvSpPr>
          <p:cNvPr id="12" name="1 Elipse">
            <a:extLst>
              <a:ext uri="{FF2B5EF4-FFF2-40B4-BE49-F238E27FC236}">
                <a16:creationId xmlns:a16="http://schemas.microsoft.com/office/drawing/2014/main" id="{B439E84C-B169-4E66-86D0-0FB770FC9B8F}"/>
              </a:ext>
            </a:extLst>
          </p:cNvPr>
          <p:cNvSpPr/>
          <p:nvPr/>
        </p:nvSpPr>
        <p:spPr>
          <a:xfrm>
            <a:off x="5697640" y="2386205"/>
            <a:ext cx="940538" cy="623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13" name="6 Conector recto de flecha">
            <a:extLst>
              <a:ext uri="{FF2B5EF4-FFF2-40B4-BE49-F238E27FC236}">
                <a16:creationId xmlns:a16="http://schemas.microsoft.com/office/drawing/2014/main" id="{21D914E0-E7BE-4095-9454-1488E4F7541E}"/>
              </a:ext>
            </a:extLst>
          </p:cNvPr>
          <p:cNvCxnSpPr>
            <a:cxnSpLocks/>
          </p:cNvCxnSpPr>
          <p:nvPr/>
        </p:nvCxnSpPr>
        <p:spPr>
          <a:xfrm>
            <a:off x="6634232" y="2697741"/>
            <a:ext cx="37772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8 Rectángulo">
            <a:extLst>
              <a:ext uri="{FF2B5EF4-FFF2-40B4-BE49-F238E27FC236}">
                <a16:creationId xmlns:a16="http://schemas.microsoft.com/office/drawing/2014/main" id="{B521874F-8398-4B3C-8D63-127C20D28160}"/>
              </a:ext>
            </a:extLst>
          </p:cNvPr>
          <p:cNvSpPr/>
          <p:nvPr/>
        </p:nvSpPr>
        <p:spPr>
          <a:xfrm>
            <a:off x="7011954" y="2258272"/>
            <a:ext cx="1986045" cy="1338828"/>
          </a:xfrm>
          <a:prstGeom prst="rect">
            <a:avLst/>
          </a:prstGeom>
        </p:spPr>
        <p:txBody>
          <a:bodyPr wrap="square">
            <a:spAutoFit/>
          </a:bodyPr>
          <a:lstStyle/>
          <a:p>
            <a:pPr algn="ctr"/>
            <a:r>
              <a:rPr lang="es-ES" sz="1350" dirty="0">
                <a:solidFill>
                  <a:srgbClr val="FF0000"/>
                </a:solidFill>
              </a:rPr>
              <a:t>Ésta es la última y peor de las estrategias.</a:t>
            </a:r>
          </a:p>
          <a:p>
            <a:pPr algn="ctr"/>
            <a:r>
              <a:rPr lang="es-ES" sz="1350" dirty="0">
                <a:solidFill>
                  <a:srgbClr val="FF0000"/>
                </a:solidFill>
              </a:rPr>
              <a:t>1º actuar sobre los círculos más pequeños y en la concepción de productos/servicios</a:t>
            </a:r>
          </a:p>
        </p:txBody>
      </p:sp>
      <p:sp>
        <p:nvSpPr>
          <p:cNvPr id="15" name="Titel 1">
            <a:extLst>
              <a:ext uri="{FF2B5EF4-FFF2-40B4-BE49-F238E27FC236}">
                <a16:creationId xmlns:a16="http://schemas.microsoft.com/office/drawing/2014/main" id="{44EE1DDE-B14F-4617-9303-4BE02779EB8E}"/>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1A8D3D6C-4B30-4ECF-BCE6-FD496AE53E8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5575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D0A02D85-0213-4F44-AF84-F6EF469B969D}"/>
              </a:ext>
            </a:extLst>
          </p:cNvPr>
          <p:cNvSpPr/>
          <p:nvPr/>
        </p:nvSpPr>
        <p:spPr>
          <a:xfrm>
            <a:off x="343123" y="2281355"/>
            <a:ext cx="2713286" cy="371203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Inhaltsplatzhalter 10"/>
          <p:cNvSpPr>
            <a:spLocks noGrp="1"/>
          </p:cNvSpPr>
          <p:nvPr>
            <p:ph sz="half" idx="1"/>
          </p:nvPr>
        </p:nvSpPr>
        <p:spPr>
          <a:xfrm>
            <a:off x="198320" y="2338969"/>
            <a:ext cx="2802278" cy="2042907"/>
          </a:xfrm>
        </p:spPr>
        <p:txBody>
          <a:bodyPr>
            <a:normAutofit fontScale="85000" lnSpcReduction="20000"/>
          </a:bodyPr>
          <a:lstStyle/>
          <a:p>
            <a:pPr marL="361950" lvl="1" indent="0" algn="just">
              <a:buNone/>
            </a:pPr>
            <a:r>
              <a:rPr lang="es-ES" b="1" dirty="0"/>
              <a:t>Ejemplo de uso del reciclaje como estrategia para cerrar ciclos:</a:t>
            </a:r>
          </a:p>
          <a:p>
            <a:pPr marL="189309" lvl="1" indent="0" algn="just">
              <a:buNone/>
            </a:pPr>
            <a:endParaRPr lang="es-ES" b="1" dirty="0"/>
          </a:p>
          <a:p>
            <a:pPr marL="189309" lvl="1" indent="0" algn="just">
              <a:buNone/>
            </a:pPr>
            <a:r>
              <a:rPr lang="es-ES" dirty="0" err="1"/>
              <a:t>Ecovative</a:t>
            </a:r>
            <a:r>
              <a:rPr lang="es-ES" dirty="0"/>
              <a:t> </a:t>
            </a:r>
            <a:r>
              <a:rPr lang="es-ES" dirty="0" err="1"/>
              <a:t>Design</a:t>
            </a:r>
            <a:r>
              <a:rPr lang="es-ES" dirty="0"/>
              <a:t> es una empresa de los EEUU que produce materiales de embalaje a partir de hongos y residuos agrícolas. </a:t>
            </a:r>
          </a:p>
          <a:p>
            <a:pPr marL="189309" lvl="1" indent="0" algn="just">
              <a:buNone/>
            </a:pPr>
            <a:endParaRPr lang="es-ES" dirty="0"/>
          </a:p>
          <a:p>
            <a:pPr marL="189309" lvl="1" indent="0" algn="just">
              <a:buNone/>
            </a:pPr>
            <a:r>
              <a:rPr lang="es-ES" dirty="0"/>
              <a:t>Al usar materiales biológicos, los materiales de embalaje pueden devolverse al suelo como un nutriente después de su uso.</a:t>
            </a:r>
            <a:endParaRPr lang="da-DK" dirty="0">
              <a:solidFill>
                <a:schemeClr val="tx1">
                  <a:lumMod val="75000"/>
                  <a:lumOff val="25000"/>
                </a:schemeClr>
              </a:solidFill>
            </a:endParaRPr>
          </a:p>
          <a:p>
            <a:endParaRPr lang="de-DE" dirty="0">
              <a:solidFill>
                <a:schemeClr val="tx1">
                  <a:lumMod val="75000"/>
                  <a:lumOff val="25000"/>
                </a:schemeClr>
              </a:solidFill>
            </a:endParaRPr>
          </a:p>
        </p:txBody>
      </p:sp>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13</a:t>
            </a:fld>
            <a:endParaRPr lang="de-DE"/>
          </a:p>
        </p:txBody>
      </p:sp>
      <p:sp>
        <p:nvSpPr>
          <p:cNvPr id="12" name="Titel 1">
            <a:extLst>
              <a:ext uri="{FF2B5EF4-FFF2-40B4-BE49-F238E27FC236}">
                <a16:creationId xmlns:a16="http://schemas.microsoft.com/office/drawing/2014/main" id="{636F9C27-BF93-4B80-8FAA-05A4E5BAD35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Economía Circular: ejemplos</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5" name="Rectángulo 14">
            <a:extLst>
              <a:ext uri="{FF2B5EF4-FFF2-40B4-BE49-F238E27FC236}">
                <a16:creationId xmlns:a16="http://schemas.microsoft.com/office/drawing/2014/main" id="{F5F103E2-EBD6-484F-B36C-4119D4AA8615}"/>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ángulo 4">
            <a:extLst>
              <a:ext uri="{FF2B5EF4-FFF2-40B4-BE49-F238E27FC236}">
                <a16:creationId xmlns:a16="http://schemas.microsoft.com/office/drawing/2014/main" id="{F3C933A1-DF2C-492A-976B-F005507AC779}"/>
              </a:ext>
            </a:extLst>
          </p:cNvPr>
          <p:cNvSpPr/>
          <p:nvPr/>
        </p:nvSpPr>
        <p:spPr>
          <a:xfrm>
            <a:off x="344462" y="1384210"/>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04C7BCDB-C7C8-44B2-B679-12924FBFF381}"/>
              </a:ext>
            </a:extLst>
          </p:cNvPr>
          <p:cNvSpPr/>
          <p:nvPr/>
        </p:nvSpPr>
        <p:spPr>
          <a:xfrm>
            <a:off x="3284035" y="2304725"/>
            <a:ext cx="2713286" cy="368866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6BC2B0EC-9122-4967-9D7C-2A3537D0E916}"/>
              </a:ext>
            </a:extLst>
          </p:cNvPr>
          <p:cNvSpPr/>
          <p:nvPr/>
        </p:nvSpPr>
        <p:spPr>
          <a:xfrm>
            <a:off x="3286713" y="1384210"/>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Inhaltsplatzhalter 10">
            <a:extLst>
              <a:ext uri="{FF2B5EF4-FFF2-40B4-BE49-F238E27FC236}">
                <a16:creationId xmlns:a16="http://schemas.microsoft.com/office/drawing/2014/main" id="{7DEF9537-16D9-4888-AAC6-DDE1CED264F3}"/>
              </a:ext>
            </a:extLst>
          </p:cNvPr>
          <p:cNvSpPr txBox="1">
            <a:spLocks/>
          </p:cNvSpPr>
          <p:nvPr/>
        </p:nvSpPr>
        <p:spPr>
          <a:xfrm>
            <a:off x="3385996" y="2333894"/>
            <a:ext cx="2529943" cy="3443846"/>
          </a:xfrm>
          <a:prstGeom prst="rect">
            <a:avLst/>
          </a:prstGeom>
        </p:spPr>
        <p:txBody>
          <a:bodyPr vert="horz" lIns="68580" tIns="34290" rIns="68580" bIns="34290" rtlCol="0">
            <a:normAutofit fontScale="55000" lnSpcReduction="20000"/>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89309" lvl="1" indent="0" algn="just" defTabSz="685800">
              <a:lnSpc>
                <a:spcPct val="110000"/>
              </a:lnSpc>
              <a:buNone/>
            </a:pPr>
            <a:r>
              <a:rPr lang="es-ES" sz="2300" b="1" dirty="0"/>
              <a:t>Ejemplo de redistribución como estrategia para cerrar ciclos</a:t>
            </a:r>
          </a:p>
          <a:p>
            <a:endParaRPr lang="es-ES" b="0" dirty="0"/>
          </a:p>
          <a:p>
            <a:pPr marL="0" lvl="1" indent="0" algn="just" defTabSz="685800">
              <a:buNone/>
            </a:pPr>
            <a:r>
              <a:rPr lang="es-ES" sz="2000" dirty="0"/>
              <a:t>FLOOW2 ofrece una plataforma en línea que permite a las organizaciones compartir equipamientos que actualmente están subutilizados.</a:t>
            </a:r>
          </a:p>
          <a:p>
            <a:pPr marL="0" lvl="1" indent="0" algn="just" defTabSz="685800">
              <a:buNone/>
            </a:pPr>
            <a:endParaRPr lang="es-ES" sz="2000" dirty="0"/>
          </a:p>
          <a:p>
            <a:pPr algn="just"/>
            <a:r>
              <a:rPr lang="es-ES" sz="2000" b="0" dirty="0"/>
              <a:t>Compartir el uso de equipamientos y maquinaria puede verse como una forma de redistribución. </a:t>
            </a:r>
            <a:r>
              <a:rPr lang="es-ES" b="0" dirty="0"/>
              <a:t>Además, debido a que el intercambio disminuye la necesidad de que las empresas adquieran equipos, se reduce la cantidad total de materiales estancados en los mismos.</a:t>
            </a:r>
          </a:p>
          <a:p>
            <a:pPr algn="just"/>
            <a:endParaRPr lang="es-ES" b="0" dirty="0"/>
          </a:p>
          <a:p>
            <a:pPr algn="just"/>
            <a:r>
              <a:rPr lang="es-ES" b="0" dirty="0"/>
              <a:t>La plataforma está actualmente en funcionamiento en Bélgica, en los Países Bajos y en Alemania, con un fuerte plan de expansión global.</a:t>
            </a:r>
            <a:endParaRPr lang="da-DK" sz="4800" dirty="0"/>
          </a:p>
          <a:p>
            <a:endParaRPr lang="de-DE" sz="1500" dirty="0"/>
          </a:p>
        </p:txBody>
      </p:sp>
      <p:sp>
        <p:nvSpPr>
          <p:cNvPr id="20" name="Rectángulo 19">
            <a:extLst>
              <a:ext uri="{FF2B5EF4-FFF2-40B4-BE49-F238E27FC236}">
                <a16:creationId xmlns:a16="http://schemas.microsoft.com/office/drawing/2014/main" id="{0640EB41-1452-4D28-9858-3A178A6A211D}"/>
              </a:ext>
            </a:extLst>
          </p:cNvPr>
          <p:cNvSpPr/>
          <p:nvPr/>
        </p:nvSpPr>
        <p:spPr>
          <a:xfrm>
            <a:off x="6157703" y="2281355"/>
            <a:ext cx="2713286" cy="371203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20">
            <a:extLst>
              <a:ext uri="{FF2B5EF4-FFF2-40B4-BE49-F238E27FC236}">
                <a16:creationId xmlns:a16="http://schemas.microsoft.com/office/drawing/2014/main" id="{DAD6B99D-6100-4DB0-B19E-2F47FBDBC8A4}"/>
              </a:ext>
            </a:extLst>
          </p:cNvPr>
          <p:cNvSpPr/>
          <p:nvPr/>
        </p:nvSpPr>
        <p:spPr>
          <a:xfrm>
            <a:off x="6144904" y="1384210"/>
            <a:ext cx="2713286"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a:extLst>
              <a:ext uri="{FF2B5EF4-FFF2-40B4-BE49-F238E27FC236}">
                <a16:creationId xmlns:a16="http://schemas.microsoft.com/office/drawing/2014/main" id="{9F204491-342C-494D-A155-78A8A4A79C81}"/>
              </a:ext>
            </a:extLst>
          </p:cNvPr>
          <p:cNvPicPr>
            <a:picLocks noChangeAspect="1"/>
          </p:cNvPicPr>
          <p:nvPr/>
        </p:nvPicPr>
        <p:blipFill>
          <a:blip r:embed="rId2"/>
          <a:stretch>
            <a:fillRect/>
          </a:stretch>
        </p:blipFill>
        <p:spPr>
          <a:xfrm>
            <a:off x="536555" y="4297257"/>
            <a:ext cx="2315287" cy="1480483"/>
          </a:xfrm>
          <a:prstGeom prst="rect">
            <a:avLst/>
          </a:prstGeom>
        </p:spPr>
      </p:pic>
      <p:pic>
        <p:nvPicPr>
          <p:cNvPr id="3" name="Imagen 2">
            <a:extLst>
              <a:ext uri="{FF2B5EF4-FFF2-40B4-BE49-F238E27FC236}">
                <a16:creationId xmlns:a16="http://schemas.microsoft.com/office/drawing/2014/main" id="{91D6E1DD-4805-4DC1-A338-DDB17CBBC46C}"/>
              </a:ext>
            </a:extLst>
          </p:cNvPr>
          <p:cNvPicPr>
            <a:picLocks noChangeAspect="1"/>
          </p:cNvPicPr>
          <p:nvPr/>
        </p:nvPicPr>
        <p:blipFill>
          <a:blip r:embed="rId3"/>
          <a:stretch>
            <a:fillRect/>
          </a:stretch>
        </p:blipFill>
        <p:spPr>
          <a:xfrm>
            <a:off x="1349427" y="1480349"/>
            <a:ext cx="716687" cy="716687"/>
          </a:xfrm>
          <a:prstGeom prst="rect">
            <a:avLst/>
          </a:prstGeom>
        </p:spPr>
      </p:pic>
      <p:pic>
        <p:nvPicPr>
          <p:cNvPr id="23" name="Imagen 22">
            <a:extLst>
              <a:ext uri="{FF2B5EF4-FFF2-40B4-BE49-F238E27FC236}">
                <a16:creationId xmlns:a16="http://schemas.microsoft.com/office/drawing/2014/main" id="{65F7541D-29A4-4812-8369-70F594702AE6}"/>
              </a:ext>
            </a:extLst>
          </p:cNvPr>
          <p:cNvPicPr>
            <a:picLocks noChangeAspect="1"/>
          </p:cNvPicPr>
          <p:nvPr/>
        </p:nvPicPr>
        <p:blipFill>
          <a:blip r:embed="rId4"/>
          <a:stretch>
            <a:fillRect/>
          </a:stretch>
        </p:blipFill>
        <p:spPr>
          <a:xfrm>
            <a:off x="3500564" y="1488522"/>
            <a:ext cx="2300806" cy="676417"/>
          </a:xfrm>
          <a:prstGeom prst="rect">
            <a:avLst/>
          </a:prstGeom>
        </p:spPr>
      </p:pic>
      <p:pic>
        <p:nvPicPr>
          <p:cNvPr id="24" name="Imagen 23">
            <a:extLst>
              <a:ext uri="{FF2B5EF4-FFF2-40B4-BE49-F238E27FC236}">
                <a16:creationId xmlns:a16="http://schemas.microsoft.com/office/drawing/2014/main" id="{8E886FF9-F6C3-46DB-B4F4-CB1100A28F17}"/>
              </a:ext>
            </a:extLst>
          </p:cNvPr>
          <p:cNvPicPr>
            <a:picLocks noChangeAspect="1"/>
          </p:cNvPicPr>
          <p:nvPr/>
        </p:nvPicPr>
        <p:blipFill>
          <a:blip r:embed="rId5"/>
          <a:stretch>
            <a:fillRect/>
          </a:stretch>
        </p:blipFill>
        <p:spPr>
          <a:xfrm>
            <a:off x="7095494" y="1432280"/>
            <a:ext cx="812106" cy="801006"/>
          </a:xfrm>
          <a:prstGeom prst="rect">
            <a:avLst/>
          </a:prstGeom>
        </p:spPr>
      </p:pic>
      <p:sp>
        <p:nvSpPr>
          <p:cNvPr id="25" name="Inhaltsplatzhalter 10">
            <a:extLst>
              <a:ext uri="{FF2B5EF4-FFF2-40B4-BE49-F238E27FC236}">
                <a16:creationId xmlns:a16="http://schemas.microsoft.com/office/drawing/2014/main" id="{E85F0E7B-0183-45A3-BC89-3AB3F178AD45}"/>
              </a:ext>
            </a:extLst>
          </p:cNvPr>
          <p:cNvSpPr txBox="1">
            <a:spLocks/>
          </p:cNvSpPr>
          <p:nvPr/>
        </p:nvSpPr>
        <p:spPr>
          <a:xfrm>
            <a:off x="6224947" y="2304725"/>
            <a:ext cx="2529943" cy="3570974"/>
          </a:xfrm>
          <a:prstGeom prst="rect">
            <a:avLst/>
          </a:prstGeom>
        </p:spPr>
        <p:txBody>
          <a:bodyPr vert="horz" lIns="68580" tIns="34290" rIns="68580" bIns="34290" rtlCol="0">
            <a:normAutofit fontScale="55000" lnSpcReduction="20000"/>
          </a:bodyPr>
          <a:lstStyle>
            <a:lvl1pPr marL="0" indent="0" algn="l" defTabSz="914400" rtl="0" eaLnBrk="1" latinLnBrk="0" hangingPunct="1">
              <a:spcBef>
                <a:spcPct val="20000"/>
              </a:spcBef>
              <a:buFont typeface="Arial" panose="020B0604020202020204" pitchFamily="34" charset="0"/>
              <a:buNone/>
              <a:defRPr sz="2000" b="1" kern="1200">
                <a:solidFill>
                  <a:schemeClr val="tx1">
                    <a:lumMod val="85000"/>
                    <a:lumOff val="15000"/>
                  </a:schemeClr>
                </a:solidFill>
                <a:latin typeface="+mn-lt"/>
                <a:ea typeface="+mn-ea"/>
                <a:cs typeface="+mn-cs"/>
              </a:defRPr>
            </a:lvl1pPr>
            <a:lvl2pPr marL="538163" indent="-285750" algn="l" defTabSz="914400" rtl="0" eaLnBrk="1" latinLnBrk="0" hangingPunct="1">
              <a:spcBef>
                <a:spcPct val="20000"/>
              </a:spcBef>
              <a:buFont typeface="Wingdings" panose="05000000000000000000" pitchFamily="2" charset="2"/>
              <a:buChar char="§"/>
              <a:defRPr sz="1800" kern="1200">
                <a:solidFill>
                  <a:schemeClr val="tx1">
                    <a:lumMod val="85000"/>
                    <a:lumOff val="15000"/>
                  </a:schemeClr>
                </a:solidFill>
                <a:latin typeface="+mn-lt"/>
                <a:ea typeface="+mn-ea"/>
                <a:cs typeface="+mn-cs"/>
              </a:defRPr>
            </a:lvl2pPr>
            <a:lvl3pPr marL="982663"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43192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882775"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189309" lvl="1" indent="0" algn="just" defTabSz="685800">
              <a:lnSpc>
                <a:spcPct val="110000"/>
              </a:lnSpc>
              <a:buNone/>
            </a:pPr>
            <a:r>
              <a:rPr lang="es-ES" sz="2300" b="1" dirty="0"/>
              <a:t>Ejemplo de combinación de varias estrategias para cerrar ciclos</a:t>
            </a:r>
          </a:p>
          <a:p>
            <a:pPr marL="189309" lvl="1" indent="0" algn="just" defTabSz="685800">
              <a:lnSpc>
                <a:spcPct val="110000"/>
              </a:lnSpc>
              <a:buNone/>
            </a:pPr>
            <a:endParaRPr lang="es-ES" b="0" dirty="0"/>
          </a:p>
          <a:p>
            <a:pPr marL="0" lvl="1" indent="0" algn="just" defTabSz="685800">
              <a:buNone/>
            </a:pPr>
            <a:r>
              <a:rPr lang="es-ES" sz="2000" dirty="0" err="1"/>
              <a:t>Turntoo</a:t>
            </a:r>
            <a:r>
              <a:rPr lang="es-ES" sz="2000" dirty="0"/>
              <a:t> ofrece iluminación como servicio, en lugar de vender iluminación. Junto con la compañía de iluminación Philips, </a:t>
            </a:r>
            <a:r>
              <a:rPr lang="es-ES" sz="2000" dirty="0" err="1"/>
              <a:t>Turntoo</a:t>
            </a:r>
            <a:r>
              <a:rPr lang="es-ES" sz="2000" dirty="0"/>
              <a:t> ha desarrollado un sistema de iluminación inteligente "pago por lux“.</a:t>
            </a:r>
          </a:p>
          <a:p>
            <a:pPr marL="0" lvl="1" indent="0" algn="just" defTabSz="685800">
              <a:buNone/>
            </a:pPr>
            <a:endParaRPr lang="es-ES" sz="2000" dirty="0"/>
          </a:p>
          <a:p>
            <a:pPr marL="0" lvl="1" indent="0" algn="just" defTabSz="685800">
              <a:buNone/>
            </a:pPr>
            <a:r>
              <a:rPr lang="es-ES" sz="2000" dirty="0"/>
              <a:t>Los usuarios pagan una tarifa periódica fija por el uso de la iluminación, mientras que Philips sigue siendo el propietario de las luces y tiene la obligación de repararlas y mantenerlas. </a:t>
            </a:r>
          </a:p>
          <a:p>
            <a:pPr marL="0" lvl="1" indent="0" algn="just" defTabSz="685800">
              <a:buNone/>
            </a:pPr>
            <a:endParaRPr lang="es-ES" sz="2000" dirty="0"/>
          </a:p>
          <a:p>
            <a:pPr marL="0" lvl="1" indent="0" algn="just" defTabSz="685800">
              <a:buNone/>
            </a:pPr>
            <a:r>
              <a:rPr lang="es-ES" sz="2000" dirty="0"/>
              <a:t>Al final del acuerdo o cuando las luces hayan llegado al final del período de uso, Philips se encargará de reutilizarlo o reacondicionarlo.</a:t>
            </a:r>
          </a:p>
        </p:txBody>
      </p:sp>
    </p:spTree>
    <p:extLst>
      <p:ext uri="{BB962C8B-B14F-4D97-AF65-F5344CB8AC3E}">
        <p14:creationId xmlns:p14="http://schemas.microsoft.com/office/powerpoint/2010/main" val="1648672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15707" y="3183967"/>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kumimoji="0" lang="es-ES" sz="2400" b="1" i="0" u="none" strike="noStrike" kern="1200" cap="none" spc="0" normalizeH="0" baseline="0" noProof="0" dirty="0">
                <a:ln>
                  <a:noFill/>
                </a:ln>
                <a:solidFill>
                  <a:srgbClr val="FFFFFF"/>
                </a:solidFill>
                <a:effectLst/>
                <a:uLnTx/>
                <a:uFillTx/>
                <a:latin typeface="Arial"/>
                <a:ea typeface="+mj-ea"/>
                <a:cs typeface="+mj-cs"/>
              </a:rPr>
              <a:t>Beneficios Empresariales de la 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494444" y="3182965"/>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03685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kumimoji="0" lang="es-ES" sz="2400" b="1" i="0" u="none" strike="noStrike" kern="1200" cap="none" spc="0" normalizeH="0" baseline="0" noProof="0" dirty="0">
                <a:ln>
                  <a:noFill/>
                </a:ln>
                <a:solidFill>
                  <a:srgbClr val="FFFFFF"/>
                </a:solidFill>
                <a:effectLst/>
                <a:uLnTx/>
                <a:uFillTx/>
                <a:latin typeface="Arial"/>
                <a:ea typeface="+mj-ea"/>
                <a:cs typeface="+mj-cs"/>
              </a:rPr>
              <a:t>Beneficios Empresariales de la 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ángulo: esquinas superiores redondeadas 8">
            <a:extLst>
              <a:ext uri="{FF2B5EF4-FFF2-40B4-BE49-F238E27FC236}">
                <a16:creationId xmlns:a16="http://schemas.microsoft.com/office/drawing/2014/main" id="{641DB7AD-EA4A-430D-8DEF-E8BF78B7B4CF}"/>
              </a:ext>
            </a:extLst>
          </p:cNvPr>
          <p:cNvSpPr/>
          <p:nvPr/>
        </p:nvSpPr>
        <p:spPr>
          <a:xfrm>
            <a:off x="370136" y="1477696"/>
            <a:ext cx="8403728" cy="51244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4B028F2A-55C9-46E9-8BE9-BF2B4B245FA8}"/>
              </a:ext>
            </a:extLst>
          </p:cNvPr>
          <p:cNvSpPr/>
          <p:nvPr/>
        </p:nvSpPr>
        <p:spPr>
          <a:xfrm>
            <a:off x="560250" y="933305"/>
            <a:ext cx="759880" cy="67606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1" name="Rectangle 11">
            <a:extLst>
              <a:ext uri="{FF2B5EF4-FFF2-40B4-BE49-F238E27FC236}">
                <a16:creationId xmlns:a16="http://schemas.microsoft.com/office/drawing/2014/main" id="{F779489B-AADF-4CD5-9776-3A14CD3C1C55}"/>
              </a:ext>
            </a:extLst>
          </p:cNvPr>
          <p:cNvSpPr/>
          <p:nvPr/>
        </p:nvSpPr>
        <p:spPr>
          <a:xfrm>
            <a:off x="887759" y="1583160"/>
            <a:ext cx="7016664"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Mejor exposición al aumento y la volatilidad de los precios de los recursos</a:t>
            </a:r>
          </a:p>
        </p:txBody>
      </p:sp>
      <p:sp>
        <p:nvSpPr>
          <p:cNvPr id="12" name="TextBox 33">
            <a:extLst>
              <a:ext uri="{FF2B5EF4-FFF2-40B4-BE49-F238E27FC236}">
                <a16:creationId xmlns:a16="http://schemas.microsoft.com/office/drawing/2014/main" id="{804D516A-B33F-477C-8D8A-507E11135FC3}"/>
              </a:ext>
            </a:extLst>
          </p:cNvPr>
          <p:cNvSpPr txBox="1"/>
          <p:nvPr/>
        </p:nvSpPr>
        <p:spPr>
          <a:xfrm>
            <a:off x="486394" y="2095740"/>
            <a:ext cx="8223040" cy="3046988"/>
          </a:xfrm>
          <a:prstGeom prst="rect">
            <a:avLst/>
          </a:prstGeom>
          <a:noFill/>
        </p:spPr>
        <p:txBody>
          <a:bodyPr wrap="square" rtlCol="0">
            <a:spAutoFit/>
          </a:bodyPr>
          <a:lstStyle/>
          <a:p>
            <a:pPr marL="285750" indent="-285750" algn="just" defTabSz="534924">
              <a:spcAft>
                <a:spcPts val="1800"/>
              </a:spcAft>
              <a:buFont typeface="Arial" panose="020B0604020202020204" pitchFamily="34" charset="0"/>
              <a:buChar char="•"/>
            </a:pPr>
            <a:r>
              <a:rPr lang="es-ES" dirty="0">
                <a:solidFill>
                  <a:schemeClr val="tx1">
                    <a:lumMod val="75000"/>
                    <a:lumOff val="25000"/>
                  </a:schemeClr>
                </a:solidFill>
              </a:rPr>
              <a:t>Los recursos naturales no renovables son cada vez más escasos debido a la disminución de las existencias, el aumento de la demanda debido al aumento de los niveles de bienestar mundial y de la creciente población mundial. Esto se traduce en un aumento de los precios de los recursos.</a:t>
            </a:r>
          </a:p>
          <a:p>
            <a:pPr marL="285750" indent="-285750" algn="just" defTabSz="534924">
              <a:spcAft>
                <a:spcPts val="1800"/>
              </a:spcAft>
              <a:buFont typeface="Arial" panose="020B0604020202020204" pitchFamily="34" charset="0"/>
              <a:buChar char="•"/>
            </a:pPr>
            <a:r>
              <a:rPr lang="es-ES" dirty="0">
                <a:solidFill>
                  <a:schemeClr val="tx1">
                    <a:lumMod val="75000"/>
                    <a:lumOff val="25000"/>
                  </a:schemeClr>
                </a:solidFill>
              </a:rPr>
              <a:t>Al adoptar estrategias y prácticas de economía circular, las empresas pueden reducir la cantidad de materiales que requieren para su producción o para satisfacer las necesidades de sus clientes. </a:t>
            </a:r>
          </a:p>
          <a:p>
            <a:pPr marL="285750" indent="-285750" algn="just" defTabSz="534924">
              <a:spcAft>
                <a:spcPts val="1800"/>
              </a:spcAft>
              <a:buFont typeface="Arial" panose="020B0604020202020204" pitchFamily="34" charset="0"/>
              <a:buChar char="•"/>
            </a:pPr>
            <a:r>
              <a:rPr lang="es-ES" dirty="0">
                <a:solidFill>
                  <a:schemeClr val="tx1">
                    <a:lumMod val="75000"/>
                    <a:lumOff val="25000"/>
                  </a:schemeClr>
                </a:solidFill>
              </a:rPr>
              <a:t>De ese modo, reducen su exposición al riesgo del aumento y volatilidad de los precios de recursos.</a:t>
            </a:r>
          </a:p>
        </p:txBody>
      </p:sp>
      <p:sp>
        <p:nvSpPr>
          <p:cNvPr id="15" name="Rectángulo 14">
            <a:extLst>
              <a:ext uri="{FF2B5EF4-FFF2-40B4-BE49-F238E27FC236}">
                <a16:creationId xmlns:a16="http://schemas.microsoft.com/office/drawing/2014/main" id="{10DA66E3-5B42-4B06-B0A3-E84D7D00FE80}"/>
              </a:ext>
            </a:extLst>
          </p:cNvPr>
          <p:cNvSpPr/>
          <p:nvPr/>
        </p:nvSpPr>
        <p:spPr>
          <a:xfrm>
            <a:off x="370136" y="1984705"/>
            <a:ext cx="8403728" cy="3934912"/>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5A297A01-DED9-4660-8EEF-57D056DF0386}"/>
              </a:ext>
            </a:extLst>
          </p:cNvPr>
          <p:cNvPicPr>
            <a:picLocks noChangeAspect="1"/>
          </p:cNvPicPr>
          <p:nvPr/>
        </p:nvPicPr>
        <p:blipFill>
          <a:blip r:embed="rId2">
            <a:duotone>
              <a:schemeClr val="accent1">
                <a:shade val="45000"/>
                <a:satMod val="135000"/>
              </a:schemeClr>
              <a:prstClr val="white"/>
            </a:duotone>
          </a:blip>
          <a:stretch>
            <a:fillRect/>
          </a:stretch>
        </p:blipFill>
        <p:spPr>
          <a:xfrm>
            <a:off x="731119" y="1044817"/>
            <a:ext cx="418141" cy="421940"/>
          </a:xfrm>
          <a:prstGeom prst="rect">
            <a:avLst/>
          </a:prstGeom>
        </p:spPr>
      </p:pic>
      <p:sp>
        <p:nvSpPr>
          <p:cNvPr id="16" name="CuadroTexto 15">
            <a:extLst>
              <a:ext uri="{FF2B5EF4-FFF2-40B4-BE49-F238E27FC236}">
                <a16:creationId xmlns:a16="http://schemas.microsoft.com/office/drawing/2014/main" id="{61E52E10-AEF7-456A-A343-CC9B7FD5DE86}"/>
              </a:ext>
            </a:extLst>
          </p:cNvPr>
          <p:cNvSpPr txBox="1"/>
          <p:nvPr/>
        </p:nvSpPr>
        <p:spPr>
          <a:xfrm>
            <a:off x="460545" y="6003433"/>
            <a:ext cx="8342096" cy="253916"/>
          </a:xfrm>
          <a:prstGeom prst="rect">
            <a:avLst/>
          </a:prstGeom>
          <a:noFill/>
        </p:spPr>
        <p:txBody>
          <a:bodyPr wrap="square" rtlCol="0">
            <a:spAutoFit/>
          </a:bodyPr>
          <a:lstStyle/>
          <a:p>
            <a:r>
              <a:rPr lang="es-ES" sz="1050" b="1" dirty="0"/>
              <a:t>Fuente: </a:t>
            </a:r>
            <a:r>
              <a:rPr lang="es-ES" sz="1050" dirty="0"/>
              <a:t>DG </a:t>
            </a:r>
            <a:r>
              <a:rPr lang="es-ES" sz="1050" dirty="0" err="1"/>
              <a:t>Environment</a:t>
            </a:r>
            <a:r>
              <a:rPr lang="es-ES" sz="1050" dirty="0"/>
              <a:t>. KPMG</a:t>
            </a:r>
            <a:r>
              <a:rPr lang="es-ES" sz="1050" b="1" dirty="0"/>
              <a:t>.</a:t>
            </a:r>
            <a:endParaRPr lang="es-ES" sz="1050" dirty="0"/>
          </a:p>
        </p:txBody>
      </p:sp>
    </p:spTree>
    <p:extLst>
      <p:ext uri="{BB962C8B-B14F-4D97-AF65-F5344CB8AC3E}">
        <p14:creationId xmlns:p14="http://schemas.microsoft.com/office/powerpoint/2010/main" val="2715485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kumimoji="0" lang="es-ES" sz="2400" b="1" i="0" u="none" strike="noStrike" kern="1200" cap="none" spc="0" normalizeH="0" baseline="0" noProof="0" dirty="0">
                <a:ln>
                  <a:noFill/>
                </a:ln>
                <a:solidFill>
                  <a:srgbClr val="FFFFFF"/>
                </a:solidFill>
                <a:effectLst/>
                <a:uLnTx/>
                <a:uFillTx/>
                <a:latin typeface="Arial"/>
                <a:ea typeface="+mj-ea"/>
                <a:cs typeface="+mj-cs"/>
              </a:rPr>
              <a:t>Beneficios Empresariales de la 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ángulo: esquinas superiores redondeadas 8">
            <a:extLst>
              <a:ext uri="{FF2B5EF4-FFF2-40B4-BE49-F238E27FC236}">
                <a16:creationId xmlns:a16="http://schemas.microsoft.com/office/drawing/2014/main" id="{641DB7AD-EA4A-430D-8DEF-E8BF78B7B4CF}"/>
              </a:ext>
            </a:extLst>
          </p:cNvPr>
          <p:cNvSpPr/>
          <p:nvPr/>
        </p:nvSpPr>
        <p:spPr>
          <a:xfrm>
            <a:off x="370136" y="1477696"/>
            <a:ext cx="8403728" cy="51244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4B028F2A-55C9-46E9-8BE9-BF2B4B245FA8}"/>
              </a:ext>
            </a:extLst>
          </p:cNvPr>
          <p:cNvSpPr/>
          <p:nvPr/>
        </p:nvSpPr>
        <p:spPr>
          <a:xfrm>
            <a:off x="560250" y="933305"/>
            <a:ext cx="759880" cy="67606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1" name="Rectangle 11">
            <a:extLst>
              <a:ext uri="{FF2B5EF4-FFF2-40B4-BE49-F238E27FC236}">
                <a16:creationId xmlns:a16="http://schemas.microsoft.com/office/drawing/2014/main" id="{F779489B-AADF-4CD5-9776-3A14CD3C1C55}"/>
              </a:ext>
            </a:extLst>
          </p:cNvPr>
          <p:cNvSpPr/>
          <p:nvPr/>
        </p:nvSpPr>
        <p:spPr>
          <a:xfrm>
            <a:off x="887759" y="1583160"/>
            <a:ext cx="4466287"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El pensamiento circular estimula la innovación</a:t>
            </a:r>
          </a:p>
        </p:txBody>
      </p:sp>
      <p:sp>
        <p:nvSpPr>
          <p:cNvPr id="12" name="TextBox 33">
            <a:extLst>
              <a:ext uri="{FF2B5EF4-FFF2-40B4-BE49-F238E27FC236}">
                <a16:creationId xmlns:a16="http://schemas.microsoft.com/office/drawing/2014/main" id="{804D516A-B33F-477C-8D8A-507E11135FC3}"/>
              </a:ext>
            </a:extLst>
          </p:cNvPr>
          <p:cNvSpPr txBox="1"/>
          <p:nvPr/>
        </p:nvSpPr>
        <p:spPr>
          <a:xfrm>
            <a:off x="486394" y="2095740"/>
            <a:ext cx="8223040" cy="3277820"/>
          </a:xfrm>
          <a:prstGeom prst="rect">
            <a:avLst/>
          </a:prstGeom>
          <a:noFill/>
        </p:spPr>
        <p:txBody>
          <a:bodyPr wrap="square" rtlCol="0">
            <a:spAutoFit/>
          </a:bodyPr>
          <a:lstStyle/>
          <a:p>
            <a:pPr marL="285750" indent="-285750" algn="just" defTabSz="534924">
              <a:spcAft>
                <a:spcPts val="1800"/>
              </a:spcAft>
              <a:buFont typeface="Arial" panose="020B0604020202020204" pitchFamily="34" charset="0"/>
              <a:buChar char="•"/>
            </a:pPr>
            <a:r>
              <a:rPr lang="es-ES" dirty="0">
                <a:solidFill>
                  <a:schemeClr val="tx1">
                    <a:lumMod val="75000"/>
                    <a:lumOff val="25000"/>
                  </a:schemeClr>
                </a:solidFill>
              </a:rPr>
              <a:t>El concepto de economía circular proporciona inspiración para que las empresas aumenten la eficiencia de sus recursos.</a:t>
            </a:r>
          </a:p>
          <a:p>
            <a:pPr marL="285750" indent="-285750" algn="just" defTabSz="534924">
              <a:spcAft>
                <a:spcPts val="1800"/>
              </a:spcAft>
              <a:buFont typeface="Arial" panose="020B0604020202020204" pitchFamily="34" charset="0"/>
              <a:buChar char="•"/>
            </a:pPr>
            <a:r>
              <a:rPr lang="es-ES" dirty="0">
                <a:solidFill>
                  <a:schemeClr val="tx1">
                    <a:lumMod val="75000"/>
                    <a:lumOff val="25000"/>
                  </a:schemeClr>
                </a:solidFill>
              </a:rPr>
              <a:t>Proporciona una nueva lente para observar el modelo de negocio y las operaciones de una compañía.</a:t>
            </a:r>
          </a:p>
          <a:p>
            <a:pPr marL="285750" indent="-285750" algn="just" defTabSz="534924">
              <a:spcAft>
                <a:spcPts val="1800"/>
              </a:spcAft>
              <a:buFont typeface="Arial" panose="020B0604020202020204" pitchFamily="34" charset="0"/>
              <a:buChar char="•"/>
            </a:pPr>
            <a:r>
              <a:rPr lang="es-ES" dirty="0">
                <a:solidFill>
                  <a:schemeClr val="tx1">
                    <a:lumMod val="75000"/>
                    <a:lumOff val="25000"/>
                  </a:schemeClr>
                </a:solidFill>
              </a:rPr>
              <a:t>Mirar a través de esta nueva lente puede proporcionar nuevos conocimientos y estimular la innovación.</a:t>
            </a:r>
          </a:p>
          <a:p>
            <a:pPr algn="just" defTabSz="534924">
              <a:spcAft>
                <a:spcPts val="1800"/>
              </a:spcAft>
            </a:pPr>
            <a:r>
              <a:rPr lang="es-ES" i="1" dirty="0">
                <a:solidFill>
                  <a:schemeClr val="tx1">
                    <a:lumMod val="75000"/>
                    <a:lumOff val="25000"/>
                  </a:schemeClr>
                </a:solidFill>
              </a:rPr>
              <a:t>Ejemplo: En la búsqueda de formas de reducir la cantidad de materiales utilizados en la construcción, la empresa de construcción holandesa BAM invento nuevos materiales de construcción hechos de desechos de plástico.</a:t>
            </a:r>
          </a:p>
        </p:txBody>
      </p:sp>
      <p:sp>
        <p:nvSpPr>
          <p:cNvPr id="15" name="Rectángulo 14">
            <a:extLst>
              <a:ext uri="{FF2B5EF4-FFF2-40B4-BE49-F238E27FC236}">
                <a16:creationId xmlns:a16="http://schemas.microsoft.com/office/drawing/2014/main" id="{10DA66E3-5B42-4B06-B0A3-E84D7D00FE80}"/>
              </a:ext>
            </a:extLst>
          </p:cNvPr>
          <p:cNvSpPr/>
          <p:nvPr/>
        </p:nvSpPr>
        <p:spPr>
          <a:xfrm>
            <a:off x="370136" y="1984705"/>
            <a:ext cx="8403728" cy="393999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3A2F9BC5-D95E-4F86-AA1D-F786914A389E}"/>
              </a:ext>
            </a:extLst>
          </p:cNvPr>
          <p:cNvPicPr>
            <a:picLocks noChangeAspect="1"/>
          </p:cNvPicPr>
          <p:nvPr/>
        </p:nvPicPr>
        <p:blipFill>
          <a:blip r:embed="rId2">
            <a:duotone>
              <a:schemeClr val="accent1">
                <a:shade val="45000"/>
                <a:satMod val="135000"/>
              </a:schemeClr>
              <a:prstClr val="white"/>
            </a:duotone>
          </a:blip>
          <a:stretch>
            <a:fillRect/>
          </a:stretch>
        </p:blipFill>
        <p:spPr>
          <a:xfrm>
            <a:off x="767470" y="1002968"/>
            <a:ext cx="335141" cy="537490"/>
          </a:xfrm>
          <a:prstGeom prst="rect">
            <a:avLst/>
          </a:prstGeom>
        </p:spPr>
      </p:pic>
      <p:sp>
        <p:nvSpPr>
          <p:cNvPr id="13" name="CuadroTexto 12">
            <a:extLst>
              <a:ext uri="{FF2B5EF4-FFF2-40B4-BE49-F238E27FC236}">
                <a16:creationId xmlns:a16="http://schemas.microsoft.com/office/drawing/2014/main" id="{30507C32-8550-46BB-AA77-8DA47808B13C}"/>
              </a:ext>
            </a:extLst>
          </p:cNvPr>
          <p:cNvSpPr txBox="1"/>
          <p:nvPr/>
        </p:nvSpPr>
        <p:spPr>
          <a:xfrm>
            <a:off x="460545" y="6003433"/>
            <a:ext cx="8342096" cy="253916"/>
          </a:xfrm>
          <a:prstGeom prst="rect">
            <a:avLst/>
          </a:prstGeom>
          <a:noFill/>
        </p:spPr>
        <p:txBody>
          <a:bodyPr wrap="square" rtlCol="0">
            <a:spAutoFit/>
          </a:bodyPr>
          <a:lstStyle/>
          <a:p>
            <a:r>
              <a:rPr lang="es-ES" sz="1050" b="1" dirty="0"/>
              <a:t>Fuente: </a:t>
            </a:r>
            <a:r>
              <a:rPr lang="es-ES" sz="1050" dirty="0"/>
              <a:t>DG </a:t>
            </a:r>
            <a:r>
              <a:rPr lang="es-ES" sz="1050" dirty="0" err="1"/>
              <a:t>Environment</a:t>
            </a:r>
            <a:r>
              <a:rPr lang="es-ES" sz="1050" dirty="0"/>
              <a:t>. KPMG</a:t>
            </a:r>
            <a:r>
              <a:rPr lang="es-ES" sz="1050" b="1" dirty="0"/>
              <a:t>.</a:t>
            </a:r>
            <a:endParaRPr lang="es-ES" sz="1050" dirty="0"/>
          </a:p>
        </p:txBody>
      </p:sp>
    </p:spTree>
    <p:extLst>
      <p:ext uri="{BB962C8B-B14F-4D97-AF65-F5344CB8AC3E}">
        <p14:creationId xmlns:p14="http://schemas.microsoft.com/office/powerpoint/2010/main" val="4283977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kumimoji="0" lang="es-ES" sz="2400" b="1" i="0" u="none" strike="noStrike" kern="1200" cap="none" spc="0" normalizeH="0" baseline="0" noProof="0" dirty="0">
                <a:ln>
                  <a:noFill/>
                </a:ln>
                <a:solidFill>
                  <a:srgbClr val="FFFFFF"/>
                </a:solidFill>
                <a:effectLst/>
                <a:uLnTx/>
                <a:uFillTx/>
                <a:latin typeface="Arial"/>
                <a:ea typeface="+mj-ea"/>
                <a:cs typeface="+mj-cs"/>
              </a:rPr>
              <a:t>Beneficios Empresariales de la 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ángulo: esquinas superiores redondeadas 8">
            <a:extLst>
              <a:ext uri="{FF2B5EF4-FFF2-40B4-BE49-F238E27FC236}">
                <a16:creationId xmlns:a16="http://schemas.microsoft.com/office/drawing/2014/main" id="{641DB7AD-EA4A-430D-8DEF-E8BF78B7B4CF}"/>
              </a:ext>
            </a:extLst>
          </p:cNvPr>
          <p:cNvSpPr/>
          <p:nvPr/>
        </p:nvSpPr>
        <p:spPr>
          <a:xfrm>
            <a:off x="370136" y="1477696"/>
            <a:ext cx="8403728" cy="51244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4B028F2A-55C9-46E9-8BE9-BF2B4B245FA8}"/>
              </a:ext>
            </a:extLst>
          </p:cNvPr>
          <p:cNvSpPr/>
          <p:nvPr/>
        </p:nvSpPr>
        <p:spPr>
          <a:xfrm>
            <a:off x="560250" y="933305"/>
            <a:ext cx="759880" cy="67606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1" name="Rectangle 11">
            <a:extLst>
              <a:ext uri="{FF2B5EF4-FFF2-40B4-BE49-F238E27FC236}">
                <a16:creationId xmlns:a16="http://schemas.microsoft.com/office/drawing/2014/main" id="{F779489B-AADF-4CD5-9776-3A14CD3C1C55}"/>
              </a:ext>
            </a:extLst>
          </p:cNvPr>
          <p:cNvSpPr/>
          <p:nvPr/>
        </p:nvSpPr>
        <p:spPr>
          <a:xfrm>
            <a:off x="887759" y="1583160"/>
            <a:ext cx="2302233"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Crea una imagen verde</a:t>
            </a:r>
          </a:p>
        </p:txBody>
      </p:sp>
      <p:sp>
        <p:nvSpPr>
          <p:cNvPr id="12" name="TextBox 33">
            <a:extLst>
              <a:ext uri="{FF2B5EF4-FFF2-40B4-BE49-F238E27FC236}">
                <a16:creationId xmlns:a16="http://schemas.microsoft.com/office/drawing/2014/main" id="{804D516A-B33F-477C-8D8A-507E11135FC3}"/>
              </a:ext>
            </a:extLst>
          </p:cNvPr>
          <p:cNvSpPr txBox="1"/>
          <p:nvPr/>
        </p:nvSpPr>
        <p:spPr>
          <a:xfrm>
            <a:off x="486394" y="2095740"/>
            <a:ext cx="8223040" cy="2492990"/>
          </a:xfrm>
          <a:prstGeom prst="rect">
            <a:avLst/>
          </a:prstGeom>
          <a:noFill/>
        </p:spPr>
        <p:txBody>
          <a:bodyPr wrap="square" rtlCol="0">
            <a:spAutoFit/>
          </a:bodyPr>
          <a:lstStyle/>
          <a:p>
            <a:pPr marL="285750" indent="-285750" algn="just" defTabSz="534924">
              <a:spcAft>
                <a:spcPts val="1800"/>
              </a:spcAft>
              <a:buFont typeface="Arial" panose="020B0604020202020204" pitchFamily="34" charset="0"/>
              <a:buChar char="•"/>
            </a:pPr>
            <a:r>
              <a:rPr lang="es-ES" dirty="0">
                <a:solidFill>
                  <a:schemeClr val="tx1">
                    <a:lumMod val="75000"/>
                    <a:lumOff val="25000"/>
                  </a:schemeClr>
                </a:solidFill>
              </a:rPr>
              <a:t>Los consumidores, las empresas y los gobiernos son cada vez mas conscientes del impacto ambiental de los productos que utilizan.</a:t>
            </a:r>
          </a:p>
          <a:p>
            <a:pPr marL="285750" indent="-285750" algn="just" defTabSz="534924">
              <a:spcAft>
                <a:spcPts val="1800"/>
              </a:spcAft>
              <a:buFont typeface="Arial" panose="020B0604020202020204" pitchFamily="34" charset="0"/>
              <a:buChar char="•"/>
            </a:pPr>
            <a:r>
              <a:rPr lang="es-ES" dirty="0">
                <a:solidFill>
                  <a:schemeClr val="tx1">
                    <a:lumMod val="75000"/>
                    <a:lumOff val="25000"/>
                  </a:schemeClr>
                </a:solidFill>
              </a:rPr>
              <a:t>Por lo tanto, están más sintonizados con la sostenibilidad al tomar sus decisiones de compra.</a:t>
            </a:r>
          </a:p>
          <a:p>
            <a:pPr marL="285750" indent="-285750" algn="just" defTabSz="534924">
              <a:spcAft>
                <a:spcPts val="1800"/>
              </a:spcAft>
              <a:buFont typeface="Arial" panose="020B0604020202020204" pitchFamily="34" charset="0"/>
              <a:buChar char="•"/>
            </a:pPr>
            <a:r>
              <a:rPr lang="es-ES" dirty="0">
                <a:solidFill>
                  <a:schemeClr val="tx1">
                    <a:lumMod val="75000"/>
                    <a:lumOff val="25000"/>
                  </a:schemeClr>
                </a:solidFill>
              </a:rPr>
              <a:t>Al adoptar estrategias y practicas de economía circular, las empresas pueden reducir la huella ambiental de sus productos y, por o tanto, diferenciarse de sus competidores.</a:t>
            </a:r>
          </a:p>
        </p:txBody>
      </p:sp>
      <p:sp>
        <p:nvSpPr>
          <p:cNvPr id="15" name="Rectángulo 14">
            <a:extLst>
              <a:ext uri="{FF2B5EF4-FFF2-40B4-BE49-F238E27FC236}">
                <a16:creationId xmlns:a16="http://schemas.microsoft.com/office/drawing/2014/main" id="{10DA66E3-5B42-4B06-B0A3-E84D7D00FE80}"/>
              </a:ext>
            </a:extLst>
          </p:cNvPr>
          <p:cNvSpPr/>
          <p:nvPr/>
        </p:nvSpPr>
        <p:spPr>
          <a:xfrm>
            <a:off x="370136" y="1984705"/>
            <a:ext cx="8403728" cy="393999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30507C32-8550-46BB-AA77-8DA47808B13C}"/>
              </a:ext>
            </a:extLst>
          </p:cNvPr>
          <p:cNvSpPr txBox="1"/>
          <p:nvPr/>
        </p:nvSpPr>
        <p:spPr>
          <a:xfrm>
            <a:off x="460545" y="6003433"/>
            <a:ext cx="8342096" cy="253916"/>
          </a:xfrm>
          <a:prstGeom prst="rect">
            <a:avLst/>
          </a:prstGeom>
          <a:noFill/>
        </p:spPr>
        <p:txBody>
          <a:bodyPr wrap="square" rtlCol="0">
            <a:spAutoFit/>
          </a:bodyPr>
          <a:lstStyle/>
          <a:p>
            <a:r>
              <a:rPr lang="es-ES" sz="1050" b="1" dirty="0"/>
              <a:t>Fuente: </a:t>
            </a:r>
            <a:r>
              <a:rPr lang="es-ES" sz="1050" dirty="0"/>
              <a:t>DG </a:t>
            </a:r>
            <a:r>
              <a:rPr lang="es-ES" sz="1050" dirty="0" err="1"/>
              <a:t>Environment</a:t>
            </a:r>
            <a:r>
              <a:rPr lang="es-ES" sz="1050" dirty="0"/>
              <a:t>. KPMG</a:t>
            </a:r>
            <a:r>
              <a:rPr lang="es-ES" sz="1050" b="1" dirty="0"/>
              <a:t>.</a:t>
            </a:r>
            <a:endParaRPr lang="es-ES" sz="1050" dirty="0"/>
          </a:p>
        </p:txBody>
      </p:sp>
      <p:pic>
        <p:nvPicPr>
          <p:cNvPr id="2" name="Imagen 1">
            <a:extLst>
              <a:ext uri="{FF2B5EF4-FFF2-40B4-BE49-F238E27FC236}">
                <a16:creationId xmlns:a16="http://schemas.microsoft.com/office/drawing/2014/main" id="{6DC1BCC3-101A-4188-AA9F-B6272F9329FE}"/>
              </a:ext>
            </a:extLst>
          </p:cNvPr>
          <p:cNvPicPr>
            <a:picLocks noChangeAspect="1"/>
          </p:cNvPicPr>
          <p:nvPr/>
        </p:nvPicPr>
        <p:blipFill>
          <a:blip r:embed="rId2">
            <a:duotone>
              <a:schemeClr val="accent1">
                <a:shade val="45000"/>
                <a:satMod val="135000"/>
              </a:schemeClr>
              <a:prstClr val="white"/>
            </a:duotone>
          </a:blip>
          <a:stretch>
            <a:fillRect/>
          </a:stretch>
        </p:blipFill>
        <p:spPr>
          <a:xfrm>
            <a:off x="716352" y="1056915"/>
            <a:ext cx="447675" cy="419100"/>
          </a:xfrm>
          <a:prstGeom prst="rect">
            <a:avLst/>
          </a:prstGeom>
        </p:spPr>
      </p:pic>
    </p:spTree>
    <p:extLst>
      <p:ext uri="{BB962C8B-B14F-4D97-AF65-F5344CB8AC3E}">
        <p14:creationId xmlns:p14="http://schemas.microsoft.com/office/powerpoint/2010/main" val="108561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kumimoji="0" lang="es-ES" sz="2400" b="1" i="0" u="none" strike="noStrike" kern="1200" cap="none" spc="0" normalizeH="0" baseline="0" noProof="0" dirty="0">
                <a:ln>
                  <a:noFill/>
                </a:ln>
                <a:solidFill>
                  <a:srgbClr val="FFFFFF"/>
                </a:solidFill>
                <a:effectLst/>
                <a:uLnTx/>
                <a:uFillTx/>
                <a:latin typeface="Arial"/>
                <a:ea typeface="+mj-ea"/>
                <a:cs typeface="+mj-cs"/>
              </a:rPr>
              <a:t>Beneficios Empresariales de la 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ángulo: esquinas superiores redondeadas 8">
            <a:extLst>
              <a:ext uri="{FF2B5EF4-FFF2-40B4-BE49-F238E27FC236}">
                <a16:creationId xmlns:a16="http://schemas.microsoft.com/office/drawing/2014/main" id="{641DB7AD-EA4A-430D-8DEF-E8BF78B7B4CF}"/>
              </a:ext>
            </a:extLst>
          </p:cNvPr>
          <p:cNvSpPr/>
          <p:nvPr/>
        </p:nvSpPr>
        <p:spPr>
          <a:xfrm>
            <a:off x="370136" y="1477696"/>
            <a:ext cx="8403728" cy="51244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4B028F2A-55C9-46E9-8BE9-BF2B4B245FA8}"/>
              </a:ext>
            </a:extLst>
          </p:cNvPr>
          <p:cNvSpPr/>
          <p:nvPr/>
        </p:nvSpPr>
        <p:spPr>
          <a:xfrm>
            <a:off x="560250" y="933305"/>
            <a:ext cx="759880" cy="67606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1" name="Rectangle 11">
            <a:extLst>
              <a:ext uri="{FF2B5EF4-FFF2-40B4-BE49-F238E27FC236}">
                <a16:creationId xmlns:a16="http://schemas.microsoft.com/office/drawing/2014/main" id="{F779489B-AADF-4CD5-9776-3A14CD3C1C55}"/>
              </a:ext>
            </a:extLst>
          </p:cNvPr>
          <p:cNvSpPr/>
          <p:nvPr/>
        </p:nvSpPr>
        <p:spPr>
          <a:xfrm>
            <a:off x="887759" y="1583160"/>
            <a:ext cx="4953600"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Abre nuevos mercados y oportunidades para crecer</a:t>
            </a:r>
          </a:p>
        </p:txBody>
      </p:sp>
      <p:sp>
        <p:nvSpPr>
          <p:cNvPr id="12" name="TextBox 33">
            <a:extLst>
              <a:ext uri="{FF2B5EF4-FFF2-40B4-BE49-F238E27FC236}">
                <a16:creationId xmlns:a16="http://schemas.microsoft.com/office/drawing/2014/main" id="{804D516A-B33F-477C-8D8A-507E11135FC3}"/>
              </a:ext>
            </a:extLst>
          </p:cNvPr>
          <p:cNvSpPr txBox="1"/>
          <p:nvPr/>
        </p:nvSpPr>
        <p:spPr>
          <a:xfrm>
            <a:off x="486394" y="2095740"/>
            <a:ext cx="8223040" cy="1338828"/>
          </a:xfrm>
          <a:prstGeom prst="rect">
            <a:avLst/>
          </a:prstGeom>
          <a:noFill/>
        </p:spPr>
        <p:txBody>
          <a:bodyPr wrap="square" rtlCol="0">
            <a:spAutoFit/>
          </a:bodyPr>
          <a:lstStyle/>
          <a:p>
            <a:pPr marL="285750" indent="-285750" algn="just" defTabSz="534924">
              <a:spcAft>
                <a:spcPts val="1800"/>
              </a:spcAft>
              <a:buFont typeface="Arial" panose="020B0604020202020204" pitchFamily="34" charset="0"/>
              <a:buChar char="•"/>
            </a:pPr>
            <a:r>
              <a:rPr lang="es-ES" dirty="0">
                <a:solidFill>
                  <a:schemeClr val="tx1">
                    <a:lumMod val="75000"/>
                    <a:lumOff val="25000"/>
                  </a:schemeClr>
                </a:solidFill>
              </a:rPr>
              <a:t>Las soluciones Circulares también pueden crear nuevos mercados o nichos.</a:t>
            </a:r>
          </a:p>
          <a:p>
            <a:pPr algn="just" defTabSz="534924">
              <a:spcAft>
                <a:spcPts val="1800"/>
              </a:spcAft>
            </a:pPr>
            <a:r>
              <a:rPr lang="es-ES" sz="1600" i="1" dirty="0">
                <a:solidFill>
                  <a:schemeClr val="tx1">
                    <a:lumMod val="75000"/>
                    <a:lumOff val="25000"/>
                  </a:schemeClr>
                </a:solidFill>
              </a:rPr>
              <a:t>Ejemplo: En la industria textil hay varias empresas que producen hilos de prendas desechadas o de desechos textiles. Dado que los consumidores buscan ropa sostenible, esta crece en un mercado separado que existe junto al mercado de textiles regulares.</a:t>
            </a:r>
          </a:p>
        </p:txBody>
      </p:sp>
      <p:sp>
        <p:nvSpPr>
          <p:cNvPr id="15" name="Rectángulo 14">
            <a:extLst>
              <a:ext uri="{FF2B5EF4-FFF2-40B4-BE49-F238E27FC236}">
                <a16:creationId xmlns:a16="http://schemas.microsoft.com/office/drawing/2014/main" id="{10DA66E3-5B42-4B06-B0A3-E84D7D00FE80}"/>
              </a:ext>
            </a:extLst>
          </p:cNvPr>
          <p:cNvSpPr/>
          <p:nvPr/>
        </p:nvSpPr>
        <p:spPr>
          <a:xfrm>
            <a:off x="370136" y="1984705"/>
            <a:ext cx="8403728" cy="393999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30507C32-8550-46BB-AA77-8DA47808B13C}"/>
              </a:ext>
            </a:extLst>
          </p:cNvPr>
          <p:cNvSpPr txBox="1"/>
          <p:nvPr/>
        </p:nvSpPr>
        <p:spPr>
          <a:xfrm>
            <a:off x="460545" y="6003433"/>
            <a:ext cx="8342096" cy="253916"/>
          </a:xfrm>
          <a:prstGeom prst="rect">
            <a:avLst/>
          </a:prstGeom>
          <a:noFill/>
        </p:spPr>
        <p:txBody>
          <a:bodyPr wrap="square" rtlCol="0">
            <a:spAutoFit/>
          </a:bodyPr>
          <a:lstStyle/>
          <a:p>
            <a:r>
              <a:rPr lang="es-ES" sz="1050" b="1" dirty="0"/>
              <a:t>Fuente: </a:t>
            </a:r>
            <a:r>
              <a:rPr lang="es-ES" sz="1050" dirty="0"/>
              <a:t>DG </a:t>
            </a:r>
            <a:r>
              <a:rPr lang="es-ES" sz="1050" dirty="0" err="1"/>
              <a:t>Environment</a:t>
            </a:r>
            <a:r>
              <a:rPr lang="es-ES" sz="1050" dirty="0"/>
              <a:t>. KPMG</a:t>
            </a:r>
            <a:r>
              <a:rPr lang="es-ES" sz="1050" b="1" dirty="0"/>
              <a:t>.</a:t>
            </a:r>
            <a:endParaRPr lang="es-ES" sz="1050" dirty="0"/>
          </a:p>
        </p:txBody>
      </p:sp>
      <p:pic>
        <p:nvPicPr>
          <p:cNvPr id="3" name="Imagen 2">
            <a:extLst>
              <a:ext uri="{FF2B5EF4-FFF2-40B4-BE49-F238E27FC236}">
                <a16:creationId xmlns:a16="http://schemas.microsoft.com/office/drawing/2014/main" id="{9E637B7C-05FA-4DCA-8A75-019CE069229A}"/>
              </a:ext>
            </a:extLst>
          </p:cNvPr>
          <p:cNvPicPr>
            <a:picLocks noChangeAspect="1"/>
          </p:cNvPicPr>
          <p:nvPr/>
        </p:nvPicPr>
        <p:blipFill>
          <a:blip r:embed="rId2">
            <a:duotone>
              <a:schemeClr val="accent1">
                <a:shade val="45000"/>
                <a:satMod val="135000"/>
              </a:schemeClr>
              <a:prstClr val="white"/>
            </a:duotone>
          </a:blip>
          <a:stretch>
            <a:fillRect/>
          </a:stretch>
        </p:blipFill>
        <p:spPr>
          <a:xfrm>
            <a:off x="727701" y="1010833"/>
            <a:ext cx="392539" cy="493589"/>
          </a:xfrm>
          <a:prstGeom prst="rect">
            <a:avLst/>
          </a:prstGeom>
        </p:spPr>
      </p:pic>
    </p:spTree>
    <p:extLst>
      <p:ext uri="{BB962C8B-B14F-4D97-AF65-F5344CB8AC3E}">
        <p14:creationId xmlns:p14="http://schemas.microsoft.com/office/powerpoint/2010/main" val="3371552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kumimoji="0" lang="es-ES" sz="2400" b="1" i="0" u="none" strike="noStrike" kern="1200" cap="none" spc="0" normalizeH="0" baseline="0" noProof="0" dirty="0">
                <a:ln>
                  <a:noFill/>
                </a:ln>
                <a:solidFill>
                  <a:srgbClr val="FFFFFF"/>
                </a:solidFill>
                <a:effectLst/>
                <a:uLnTx/>
                <a:uFillTx/>
                <a:latin typeface="Arial"/>
                <a:ea typeface="+mj-ea"/>
                <a:cs typeface="+mj-cs"/>
              </a:rPr>
              <a:t>Beneficios Empresariales de la 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ángulo: esquinas superiores redondeadas 8">
            <a:extLst>
              <a:ext uri="{FF2B5EF4-FFF2-40B4-BE49-F238E27FC236}">
                <a16:creationId xmlns:a16="http://schemas.microsoft.com/office/drawing/2014/main" id="{641DB7AD-EA4A-430D-8DEF-E8BF78B7B4CF}"/>
              </a:ext>
            </a:extLst>
          </p:cNvPr>
          <p:cNvSpPr/>
          <p:nvPr/>
        </p:nvSpPr>
        <p:spPr>
          <a:xfrm>
            <a:off x="370136" y="1477696"/>
            <a:ext cx="8403728" cy="512445"/>
          </a:xfrm>
          <a:prstGeom prst="round2SameRect">
            <a:avLst/>
          </a:prstGeom>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Elipse 9">
            <a:extLst>
              <a:ext uri="{FF2B5EF4-FFF2-40B4-BE49-F238E27FC236}">
                <a16:creationId xmlns:a16="http://schemas.microsoft.com/office/drawing/2014/main" id="{4B028F2A-55C9-46E9-8BE9-BF2B4B245FA8}"/>
              </a:ext>
            </a:extLst>
          </p:cNvPr>
          <p:cNvSpPr/>
          <p:nvPr/>
        </p:nvSpPr>
        <p:spPr>
          <a:xfrm>
            <a:off x="560250" y="933305"/>
            <a:ext cx="759880" cy="676060"/>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11" name="Rectangle 11">
            <a:extLst>
              <a:ext uri="{FF2B5EF4-FFF2-40B4-BE49-F238E27FC236}">
                <a16:creationId xmlns:a16="http://schemas.microsoft.com/office/drawing/2014/main" id="{F779489B-AADF-4CD5-9776-3A14CD3C1C55}"/>
              </a:ext>
            </a:extLst>
          </p:cNvPr>
          <p:cNvSpPr/>
          <p:nvPr/>
        </p:nvSpPr>
        <p:spPr>
          <a:xfrm>
            <a:off x="887759" y="1583160"/>
            <a:ext cx="6282489" cy="323165"/>
          </a:xfrm>
          <a:prstGeom prst="rect">
            <a:avLst/>
          </a:prstGeom>
          <a:noFill/>
          <a:ln>
            <a:noFill/>
          </a:ln>
        </p:spPr>
        <p:txBody>
          <a:bodyPr wrap="none">
            <a:spAutoFit/>
          </a:bodyPr>
          <a:lstStyle/>
          <a:p>
            <a:pPr defTabSz="534924"/>
            <a:r>
              <a:rPr lang="es-ES" sz="1500" b="1" dirty="0">
                <a:solidFill>
                  <a:schemeClr val="bg1"/>
                </a:solidFill>
                <a:ea typeface="Open Sans Light" panose="020B0306030504020204" pitchFamily="34" charset="0"/>
                <a:cs typeface="Open Sans Light" panose="020B0306030504020204" pitchFamily="34" charset="0"/>
              </a:rPr>
              <a:t>Aumento de la lealtad del cliente y flujos de ingresos más estables.</a:t>
            </a:r>
          </a:p>
        </p:txBody>
      </p:sp>
      <p:sp>
        <p:nvSpPr>
          <p:cNvPr id="12" name="TextBox 33">
            <a:extLst>
              <a:ext uri="{FF2B5EF4-FFF2-40B4-BE49-F238E27FC236}">
                <a16:creationId xmlns:a16="http://schemas.microsoft.com/office/drawing/2014/main" id="{804D516A-B33F-477C-8D8A-507E11135FC3}"/>
              </a:ext>
            </a:extLst>
          </p:cNvPr>
          <p:cNvSpPr txBox="1"/>
          <p:nvPr/>
        </p:nvSpPr>
        <p:spPr>
          <a:xfrm>
            <a:off x="460480" y="2095740"/>
            <a:ext cx="8223040" cy="4062651"/>
          </a:xfrm>
          <a:prstGeom prst="rect">
            <a:avLst/>
          </a:prstGeom>
          <a:noFill/>
        </p:spPr>
        <p:txBody>
          <a:bodyPr wrap="square" rtlCol="0">
            <a:spAutoFit/>
          </a:bodyPr>
          <a:lstStyle/>
          <a:p>
            <a:pPr marL="285750" indent="-285750" algn="just" defTabSz="534924">
              <a:spcAft>
                <a:spcPts val="1800"/>
              </a:spcAft>
              <a:buFont typeface="Arial" panose="020B0604020202020204" pitchFamily="34" charset="0"/>
              <a:buChar char="•"/>
            </a:pPr>
            <a:r>
              <a:rPr lang="es-ES" dirty="0">
                <a:solidFill>
                  <a:schemeClr val="tx1">
                    <a:lumMod val="75000"/>
                    <a:lumOff val="25000"/>
                  </a:schemeClr>
                </a:solidFill>
              </a:rPr>
              <a:t>Volverse más circular puede facilitarse adoptando un modelo comercial diferente.</a:t>
            </a:r>
          </a:p>
          <a:p>
            <a:pPr algn="just" defTabSz="534924">
              <a:spcAft>
                <a:spcPts val="1800"/>
              </a:spcAft>
            </a:pPr>
            <a:r>
              <a:rPr lang="es-ES" i="1" dirty="0">
                <a:solidFill>
                  <a:schemeClr val="tx1">
                    <a:lumMod val="75000"/>
                    <a:lumOff val="25000"/>
                  </a:schemeClr>
                </a:solidFill>
              </a:rPr>
              <a:t>Por ejemplo: seguir siendo el propietario del los productos fabricados en lugar de venderlo (cobrar por lavado en lugar de vender lavadoras) ayuda a recuperar las piezas y los materiales del producto al final del periodo de uso.</a:t>
            </a:r>
          </a:p>
          <a:p>
            <a:pPr marL="285750" indent="-285750" algn="just" defTabSz="534924">
              <a:spcAft>
                <a:spcPts val="1800"/>
              </a:spcAft>
              <a:buFont typeface="Arial" panose="020B0604020202020204" pitchFamily="34" charset="0"/>
              <a:buChar char="•"/>
            </a:pPr>
            <a:r>
              <a:rPr lang="es-ES" dirty="0">
                <a:solidFill>
                  <a:schemeClr val="tx1">
                    <a:lumMod val="75000"/>
                    <a:lumOff val="25000"/>
                  </a:schemeClr>
                </a:solidFill>
              </a:rPr>
              <a:t>La adopción de dichos modelos de negocio tiene el beneficio de que aumentan la lealtad del cliente y proporcionan flujos de ingresos más estables.</a:t>
            </a:r>
          </a:p>
          <a:p>
            <a:pPr marL="285750" indent="-285750" algn="just" defTabSz="534924">
              <a:spcAft>
                <a:spcPts val="1800"/>
              </a:spcAft>
              <a:buFont typeface="Arial" panose="020B0604020202020204" pitchFamily="34" charset="0"/>
              <a:buChar char="•"/>
            </a:pPr>
            <a:r>
              <a:rPr lang="es-ES" dirty="0">
                <a:solidFill>
                  <a:schemeClr val="tx1">
                    <a:lumMod val="75000"/>
                    <a:lumOff val="25000"/>
                  </a:schemeClr>
                </a:solidFill>
              </a:rPr>
              <a:t>Una desventaja es que tales modelos generalmente requieren más prefinanciación.</a:t>
            </a:r>
          </a:p>
          <a:p>
            <a:pPr marL="285750" indent="-285750" algn="just" defTabSz="534924">
              <a:spcAft>
                <a:spcPts val="1800"/>
              </a:spcAft>
              <a:buFont typeface="Arial" panose="020B0604020202020204" pitchFamily="34" charset="0"/>
              <a:buChar char="•"/>
            </a:pPr>
            <a:endParaRPr lang="es-ES" dirty="0">
              <a:solidFill>
                <a:schemeClr val="tx1">
                  <a:lumMod val="75000"/>
                  <a:lumOff val="25000"/>
                </a:schemeClr>
              </a:solidFill>
            </a:endParaRPr>
          </a:p>
        </p:txBody>
      </p:sp>
      <p:sp>
        <p:nvSpPr>
          <p:cNvPr id="15" name="Rectángulo 14">
            <a:extLst>
              <a:ext uri="{FF2B5EF4-FFF2-40B4-BE49-F238E27FC236}">
                <a16:creationId xmlns:a16="http://schemas.microsoft.com/office/drawing/2014/main" id="{10DA66E3-5B42-4B06-B0A3-E84D7D00FE80}"/>
              </a:ext>
            </a:extLst>
          </p:cNvPr>
          <p:cNvSpPr/>
          <p:nvPr/>
        </p:nvSpPr>
        <p:spPr>
          <a:xfrm>
            <a:off x="370136" y="1984705"/>
            <a:ext cx="8403728" cy="3939990"/>
          </a:xfrm>
          <a:prstGeom prst="rect">
            <a:avLst/>
          </a:prstGeom>
          <a:noFill/>
          <a:ln>
            <a:solidFill>
              <a:srgbClr val="1B8E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30507C32-8550-46BB-AA77-8DA47808B13C}"/>
              </a:ext>
            </a:extLst>
          </p:cNvPr>
          <p:cNvSpPr txBox="1"/>
          <p:nvPr/>
        </p:nvSpPr>
        <p:spPr>
          <a:xfrm>
            <a:off x="460545" y="6003433"/>
            <a:ext cx="8342096" cy="253916"/>
          </a:xfrm>
          <a:prstGeom prst="rect">
            <a:avLst/>
          </a:prstGeom>
          <a:noFill/>
        </p:spPr>
        <p:txBody>
          <a:bodyPr wrap="square" rtlCol="0">
            <a:spAutoFit/>
          </a:bodyPr>
          <a:lstStyle/>
          <a:p>
            <a:r>
              <a:rPr lang="es-ES" sz="1050" b="1" dirty="0"/>
              <a:t>Fuente: </a:t>
            </a:r>
            <a:r>
              <a:rPr lang="es-ES" sz="1050" dirty="0"/>
              <a:t>DG </a:t>
            </a:r>
            <a:r>
              <a:rPr lang="es-ES" sz="1050" dirty="0" err="1"/>
              <a:t>Environment</a:t>
            </a:r>
            <a:r>
              <a:rPr lang="es-ES" sz="1050" dirty="0"/>
              <a:t>. KPMG</a:t>
            </a:r>
            <a:r>
              <a:rPr lang="es-ES" sz="1050" b="1" dirty="0"/>
              <a:t>.</a:t>
            </a:r>
            <a:endParaRPr lang="es-ES" sz="1050" dirty="0"/>
          </a:p>
        </p:txBody>
      </p:sp>
      <p:pic>
        <p:nvPicPr>
          <p:cNvPr id="2" name="Imagen 1">
            <a:extLst>
              <a:ext uri="{FF2B5EF4-FFF2-40B4-BE49-F238E27FC236}">
                <a16:creationId xmlns:a16="http://schemas.microsoft.com/office/drawing/2014/main" id="{1B62DE4E-4721-46F5-81B2-1AC5E86D993C}"/>
              </a:ext>
            </a:extLst>
          </p:cNvPr>
          <p:cNvPicPr>
            <a:picLocks noChangeAspect="1"/>
          </p:cNvPicPr>
          <p:nvPr/>
        </p:nvPicPr>
        <p:blipFill>
          <a:blip r:embed="rId2">
            <a:duotone>
              <a:schemeClr val="accent1">
                <a:shade val="45000"/>
                <a:satMod val="135000"/>
              </a:schemeClr>
              <a:prstClr val="white"/>
            </a:duotone>
          </a:blip>
          <a:stretch>
            <a:fillRect/>
          </a:stretch>
        </p:blipFill>
        <p:spPr>
          <a:xfrm>
            <a:off x="727291" y="1049103"/>
            <a:ext cx="462010" cy="456087"/>
          </a:xfrm>
          <a:prstGeom prst="rect">
            <a:avLst/>
          </a:prstGeom>
        </p:spPr>
      </p:pic>
    </p:spTree>
    <p:extLst>
      <p:ext uri="{BB962C8B-B14F-4D97-AF65-F5344CB8AC3E}">
        <p14:creationId xmlns:p14="http://schemas.microsoft.com/office/powerpoint/2010/main" val="1327046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1"/>
          <p:cNvSpPr txBox="1">
            <a:spLocks/>
          </p:cNvSpPr>
          <p:nvPr/>
        </p:nvSpPr>
        <p:spPr>
          <a:xfrm>
            <a:off x="615936" y="1230592"/>
            <a:ext cx="7912127" cy="4349927"/>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3200" i="1" dirty="0">
                <a:solidFill>
                  <a:schemeClr val="tx1">
                    <a:lumMod val="75000"/>
                    <a:lumOff val="25000"/>
                  </a:schemeClr>
                </a:solidFill>
                <a:latin typeface="Arial" panose="020B0604020202020204" pitchFamily="34" charset="0"/>
                <a:cs typeface="Arial" panose="020B0604020202020204" pitchFamily="34" charset="0"/>
              </a:rPr>
              <a:t>¿QUÉ ES LA ECONOMÍA CIRCULAR?</a:t>
            </a:r>
          </a:p>
          <a:p>
            <a:pPr algn="ctr"/>
            <a:r>
              <a:rPr lang="es-ES" sz="3200" i="1" dirty="0">
                <a:solidFill>
                  <a:schemeClr val="tx1">
                    <a:lumMod val="75000"/>
                    <a:lumOff val="25000"/>
                  </a:schemeClr>
                </a:solidFill>
                <a:latin typeface="Arial" panose="020B0604020202020204" pitchFamily="34" charset="0"/>
                <a:cs typeface="Arial" panose="020B0604020202020204" pitchFamily="34" charset="0"/>
              </a:rPr>
              <a:t>Del residuo al recurso</a:t>
            </a:r>
          </a:p>
          <a:p>
            <a:pPr algn="ctr"/>
            <a:endParaRPr lang="es-ES" sz="2100" dirty="0">
              <a:solidFill>
                <a:schemeClr val="tx1">
                  <a:lumMod val="75000"/>
                  <a:lumOff val="25000"/>
                </a:schemeClr>
              </a:solidFill>
              <a:latin typeface="Arial" panose="020B0604020202020204" pitchFamily="34" charset="0"/>
              <a:cs typeface="Arial" panose="020B0604020202020204" pitchFamily="34" charset="0"/>
            </a:endParaRPr>
          </a:p>
          <a:p>
            <a:pPr algn="ctr"/>
            <a:endParaRPr lang="es-ES" sz="21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Todo el mundo habla de la Economía Circular… pero realmente muy pocos saben exactamente a que se refiere.</a:t>
            </a: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La mayoría piensa que la Economía Circular se refiere sólo a la gestión de residuos… pero esto es sólo un parte pequeña.</a:t>
            </a: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Probablemente, si supiesen el contenido real de la Economía Circular, muy pocos la apoyarían.</a:t>
            </a:r>
          </a:p>
          <a:p>
            <a:pPr algn="just"/>
            <a:endParaRPr lang="es-ES"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8" name="Rectángulo 7">
            <a:extLst>
              <a:ext uri="{FF2B5EF4-FFF2-40B4-BE49-F238E27FC236}">
                <a16:creationId xmlns:a16="http://schemas.microsoft.com/office/drawing/2014/main" id="{3A46E493-9AF3-466A-BABF-CD0C27E2BC4C}"/>
              </a:ext>
            </a:extLst>
          </p:cNvPr>
          <p:cNvSpPr/>
          <p:nvPr/>
        </p:nvSpPr>
        <p:spPr>
          <a:xfrm>
            <a:off x="337290" y="263492"/>
            <a:ext cx="752129" cy="3154710"/>
          </a:xfrm>
          <a:prstGeom prst="rect">
            <a:avLst/>
          </a:prstGeom>
        </p:spPr>
        <p:txBody>
          <a:bodyPr wrap="none">
            <a:spAutoFit/>
          </a:bodyPr>
          <a:lstStyle/>
          <a:p>
            <a:r>
              <a:rPr lang="es-ES" sz="19900" dirty="0">
                <a:solidFill>
                  <a:schemeClr val="tx1">
                    <a:lumMod val="75000"/>
                    <a:lumOff val="25000"/>
                  </a:schemeClr>
                </a:solidFill>
              </a:rPr>
              <a:t>‘</a:t>
            </a:r>
          </a:p>
        </p:txBody>
      </p:sp>
      <p:sp>
        <p:nvSpPr>
          <p:cNvPr id="9" name="Rectángulo 8">
            <a:extLst>
              <a:ext uri="{FF2B5EF4-FFF2-40B4-BE49-F238E27FC236}">
                <a16:creationId xmlns:a16="http://schemas.microsoft.com/office/drawing/2014/main" id="{F4574355-2652-4084-BDB5-CEEA263D70E1}"/>
              </a:ext>
            </a:extLst>
          </p:cNvPr>
          <p:cNvSpPr/>
          <p:nvPr/>
        </p:nvSpPr>
        <p:spPr>
          <a:xfrm rot="10800000">
            <a:off x="8081376" y="-238126"/>
            <a:ext cx="752129" cy="3154710"/>
          </a:xfrm>
          <a:prstGeom prst="rect">
            <a:avLst/>
          </a:prstGeom>
        </p:spPr>
        <p:txBody>
          <a:bodyPr wrap="none">
            <a:spAutoFit/>
          </a:bodyPr>
          <a:lstStyle/>
          <a:p>
            <a:r>
              <a:rPr lang="es-ES" sz="19900" dirty="0">
                <a:solidFill>
                  <a:schemeClr val="tx1">
                    <a:lumMod val="75000"/>
                    <a:lumOff val="25000"/>
                  </a:schemeClr>
                </a:solidFill>
              </a:rPr>
              <a:t>‘</a:t>
            </a:r>
          </a:p>
        </p:txBody>
      </p:sp>
      <p:cxnSp>
        <p:nvCxnSpPr>
          <p:cNvPr id="10" name="Conector recto 9">
            <a:extLst>
              <a:ext uri="{FF2B5EF4-FFF2-40B4-BE49-F238E27FC236}">
                <a16:creationId xmlns:a16="http://schemas.microsoft.com/office/drawing/2014/main" id="{CAC24FA0-E9E9-4354-8A3E-69F957DC408A}"/>
              </a:ext>
            </a:extLst>
          </p:cNvPr>
          <p:cNvCxnSpPr>
            <a:cxnSpLocks/>
          </p:cNvCxnSpPr>
          <p:nvPr/>
        </p:nvCxnSpPr>
        <p:spPr>
          <a:xfrm>
            <a:off x="422532" y="3111951"/>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6489E008-4259-4231-8379-7CDD7CC533CA}"/>
              </a:ext>
            </a:extLst>
          </p:cNvPr>
          <p:cNvCxnSpPr>
            <a:cxnSpLocks/>
          </p:cNvCxnSpPr>
          <p:nvPr/>
        </p:nvCxnSpPr>
        <p:spPr>
          <a:xfrm>
            <a:off x="431768" y="5289743"/>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C5EC95AD-7CA7-4822-A73A-C0FD7A314C5D}"/>
              </a:ext>
            </a:extLst>
          </p:cNvPr>
          <p:cNvSpPr txBox="1"/>
          <p:nvPr/>
        </p:nvSpPr>
        <p:spPr>
          <a:xfrm>
            <a:off x="431768" y="5817853"/>
            <a:ext cx="8342096" cy="415498"/>
          </a:xfrm>
          <a:prstGeom prst="rect">
            <a:avLst/>
          </a:prstGeom>
          <a:noFill/>
        </p:spPr>
        <p:txBody>
          <a:bodyPr wrap="square" rtlCol="0">
            <a:spAutoFit/>
          </a:bodyPr>
          <a:lstStyle/>
          <a:p>
            <a:r>
              <a:rPr lang="es-ES" sz="1050" b="1" dirty="0"/>
              <a:t>Fuente: </a:t>
            </a:r>
            <a:r>
              <a:rPr lang="es-ES" sz="1050" dirty="0"/>
              <a:t>De la gestión de residuos a la economía circular. EIMA2016 Encuentro Iberoamericano sobre Desarrollo sostenible. Vicente Galván López.</a:t>
            </a:r>
          </a:p>
        </p:txBody>
      </p:sp>
    </p:spTree>
    <p:extLst>
      <p:ext uri="{BB962C8B-B14F-4D97-AF65-F5344CB8AC3E}">
        <p14:creationId xmlns:p14="http://schemas.microsoft.com/office/powerpoint/2010/main" val="646879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20</a:t>
            </a:fld>
            <a:endParaRPr lang="de-DE"/>
          </a:p>
        </p:txBody>
      </p:sp>
      <p:sp>
        <p:nvSpPr>
          <p:cNvPr id="15" name="Titel 1">
            <a:extLst>
              <a:ext uri="{FF2B5EF4-FFF2-40B4-BE49-F238E27FC236}">
                <a16:creationId xmlns:a16="http://schemas.microsoft.com/office/drawing/2014/main" id="{745B996D-9046-4AFB-8C19-5B2B94585BE0}"/>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Casos de éxito: </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287FB991-7EF8-4BBA-9B0D-B720400376E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ángulo 29">
            <a:extLst>
              <a:ext uri="{FF2B5EF4-FFF2-40B4-BE49-F238E27FC236}">
                <a16:creationId xmlns:a16="http://schemas.microsoft.com/office/drawing/2014/main" id="{C010BE5B-0736-4FB1-9EF8-DB6388905951}"/>
              </a:ext>
            </a:extLst>
          </p:cNvPr>
          <p:cNvSpPr/>
          <p:nvPr/>
        </p:nvSpPr>
        <p:spPr>
          <a:xfrm>
            <a:off x="370136" y="1817319"/>
            <a:ext cx="8403728" cy="418512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Inhaltsplatzhalter 10">
            <a:extLst>
              <a:ext uri="{FF2B5EF4-FFF2-40B4-BE49-F238E27FC236}">
                <a16:creationId xmlns:a16="http://schemas.microsoft.com/office/drawing/2014/main" id="{00A9B3C5-4EBB-475E-BF5D-6676DB1124B6}"/>
              </a:ext>
            </a:extLst>
          </p:cNvPr>
          <p:cNvSpPr txBox="1">
            <a:spLocks/>
          </p:cNvSpPr>
          <p:nvPr/>
        </p:nvSpPr>
        <p:spPr>
          <a:xfrm>
            <a:off x="441084" y="2014160"/>
            <a:ext cx="4746552" cy="3923665"/>
          </a:xfrm>
          <a:prstGeom prst="rect">
            <a:avLst/>
          </a:prstGeom>
        </p:spPr>
        <p:txBody>
          <a:bodyPr vert="horz" lIns="91440" tIns="45720" rIns="91440" bIns="45720" rtlCol="0">
            <a:normAutofit fontScale="77500" lnSpcReduction="20000"/>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0" lvl="1" indent="0" algn="just">
              <a:spcBef>
                <a:spcPts val="0"/>
              </a:spcBef>
              <a:spcAft>
                <a:spcPts val="1200"/>
              </a:spcAft>
              <a:buNone/>
            </a:pPr>
            <a:r>
              <a:rPr lang="es-ES" dirty="0" err="1"/>
              <a:t>PureWasteTextiles</a:t>
            </a:r>
            <a:r>
              <a:rPr lang="es-ES" dirty="0"/>
              <a:t> es una compañía de ropa que produce ropa reciclada e hilados a partir de materiales sobrantes y telas que de otro modo se desperdiciarían. La compañía fue fundada después de que los propietarios, que ya estaban activos en la industria textil, </a:t>
            </a:r>
            <a:r>
              <a:rPr lang="es-ES" dirty="0" err="1"/>
              <a:t>miráran</a:t>
            </a:r>
            <a:r>
              <a:rPr lang="es-ES" dirty="0"/>
              <a:t> su producto e industria desde un ángulo de circularidad. La compañía es un buen ejemplo de cómo tomar el punto de vista de la circularidad puede estimular la innovación, crear una imagen ecológica y abrir nuevos mercados.</a:t>
            </a:r>
          </a:p>
          <a:p>
            <a:pPr marL="0" lvl="1" indent="0" algn="just">
              <a:spcBef>
                <a:spcPts val="0"/>
              </a:spcBef>
              <a:spcAft>
                <a:spcPts val="1200"/>
              </a:spcAft>
              <a:buNone/>
            </a:pPr>
            <a:r>
              <a:rPr lang="es-ES" dirty="0" err="1"/>
              <a:t>PureWasteTextiles</a:t>
            </a:r>
            <a:r>
              <a:rPr lang="es-ES" dirty="0"/>
              <a:t> produce ropa e hilos reciclados a partir de los desperdicios de otros fabricantes de textiles, clasificando este desecho por color, deshaciéndolo en algodón crudo, e hilando el algodón que se utiliza en los productos textiles. Su producto final está hecho completamente de materiales que de otro modo se habrían desperdiciado.</a:t>
            </a:r>
          </a:p>
          <a:p>
            <a:pPr marL="0" lvl="1" indent="0" algn="just">
              <a:spcBef>
                <a:spcPts val="0"/>
              </a:spcBef>
              <a:spcAft>
                <a:spcPts val="1200"/>
              </a:spcAft>
              <a:buNone/>
            </a:pPr>
            <a:r>
              <a:rPr lang="es-ES" dirty="0"/>
              <a:t>La compañía ha sido fundada por los propietarios de la etiqueta de la ropa: </a:t>
            </a:r>
            <a:r>
              <a:rPr lang="es-ES" i="1" dirty="0"/>
              <a:t>coste. coste </a:t>
            </a:r>
            <a:r>
              <a:rPr lang="es-ES" dirty="0"/>
              <a:t>produce ropa con materiales excedentes, pero los propietarios querían dar el siguiente paso y producir ropa a partir de materiales desechados.</a:t>
            </a:r>
            <a:endParaRPr lang="da-DK" dirty="0">
              <a:solidFill>
                <a:schemeClr val="tx1">
                  <a:lumMod val="75000"/>
                  <a:lumOff val="25000"/>
                </a:schemeClr>
              </a:solidFill>
            </a:endParaRPr>
          </a:p>
          <a:p>
            <a:pPr marL="0" lvl="1" indent="0" algn="just">
              <a:spcBef>
                <a:spcPts val="0"/>
              </a:spcBef>
              <a:spcAft>
                <a:spcPts val="1200"/>
              </a:spcAft>
              <a:buNone/>
            </a:pPr>
            <a:r>
              <a:rPr lang="es-ES" dirty="0"/>
              <a:t>Al observar su producto y su industria desde un ángulo de circularidad, han podido adoptar una innovación que les permitió producir productos reciclados con un menor impacto ambiental debido a que se requiere menos tinta porque los textiles se han clasificado por color.</a:t>
            </a:r>
            <a:endParaRPr lang="da-DK" dirty="0">
              <a:solidFill>
                <a:schemeClr val="tx1">
                  <a:lumMod val="75000"/>
                  <a:lumOff val="25000"/>
                </a:schemeClr>
              </a:solidFill>
            </a:endParaRPr>
          </a:p>
          <a:p>
            <a:pPr marL="0" lvl="1" indent="0" algn="just">
              <a:spcBef>
                <a:spcPts val="0"/>
              </a:spcBef>
              <a:spcAft>
                <a:spcPts val="1200"/>
              </a:spcAft>
              <a:buNone/>
            </a:pPr>
            <a:r>
              <a:rPr lang="es-ES" dirty="0"/>
              <a:t>Dado que recientemente los consumidores se han vuelto más conscientes del impacto ambiental asociado con la producción, especialmente los bajos costes de la ropa, </a:t>
            </a:r>
            <a:r>
              <a:rPr lang="es-ES" dirty="0" err="1"/>
              <a:t>PureWasteTextiles</a:t>
            </a:r>
            <a:r>
              <a:rPr lang="es-ES" dirty="0"/>
              <a:t> ha sido capaz de diferenciarse de otras compañías de ropa. Sin embargo, recientemente otras compañías también han comenzado a producir hilados y prendas de vestir de desechos textiles. A través de este proceso, se ha creado un nuevo mercado para hilados reciclados. Otras partes en este mercado son, entre otros, </a:t>
            </a:r>
            <a:r>
              <a:rPr lang="es-ES" dirty="0" err="1"/>
              <a:t>Ecofiy</a:t>
            </a:r>
            <a:r>
              <a:rPr lang="es-ES" dirty="0"/>
              <a:t> Brentano.</a:t>
            </a:r>
            <a:endParaRPr lang="de-DE" dirty="0">
              <a:solidFill>
                <a:schemeClr val="tx1">
                  <a:lumMod val="75000"/>
                  <a:lumOff val="25000"/>
                </a:schemeClr>
              </a:solidFill>
            </a:endParaRPr>
          </a:p>
        </p:txBody>
      </p:sp>
      <p:sp>
        <p:nvSpPr>
          <p:cNvPr id="35" name="Rectángulo 34">
            <a:extLst>
              <a:ext uri="{FF2B5EF4-FFF2-40B4-BE49-F238E27FC236}">
                <a16:creationId xmlns:a16="http://schemas.microsoft.com/office/drawing/2014/main" id="{FB3DD9AF-E748-4CFC-A440-74A0C69947C7}"/>
              </a:ext>
            </a:extLst>
          </p:cNvPr>
          <p:cNvSpPr/>
          <p:nvPr/>
        </p:nvSpPr>
        <p:spPr>
          <a:xfrm>
            <a:off x="356472" y="920174"/>
            <a:ext cx="8417392"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a:extLst>
              <a:ext uri="{FF2B5EF4-FFF2-40B4-BE49-F238E27FC236}">
                <a16:creationId xmlns:a16="http://schemas.microsoft.com/office/drawing/2014/main" id="{A68CC678-2487-4EFB-AC01-51D244ED69AB}"/>
              </a:ext>
            </a:extLst>
          </p:cNvPr>
          <p:cNvPicPr>
            <a:picLocks noChangeAspect="1"/>
          </p:cNvPicPr>
          <p:nvPr/>
        </p:nvPicPr>
        <p:blipFill>
          <a:blip r:embed="rId2"/>
          <a:stretch>
            <a:fillRect/>
          </a:stretch>
        </p:blipFill>
        <p:spPr>
          <a:xfrm>
            <a:off x="441084" y="1051362"/>
            <a:ext cx="925989" cy="713556"/>
          </a:xfrm>
          <a:prstGeom prst="rect">
            <a:avLst/>
          </a:prstGeom>
        </p:spPr>
      </p:pic>
      <p:sp>
        <p:nvSpPr>
          <p:cNvPr id="21" name="Inhaltsplatzhalter 10">
            <a:extLst>
              <a:ext uri="{FF2B5EF4-FFF2-40B4-BE49-F238E27FC236}">
                <a16:creationId xmlns:a16="http://schemas.microsoft.com/office/drawing/2014/main" id="{0B72269F-4480-4375-B052-6A967FE3A896}"/>
              </a:ext>
            </a:extLst>
          </p:cNvPr>
          <p:cNvSpPr txBox="1">
            <a:spLocks/>
          </p:cNvSpPr>
          <p:nvPr/>
        </p:nvSpPr>
        <p:spPr>
          <a:xfrm>
            <a:off x="1979713" y="1116555"/>
            <a:ext cx="6569159" cy="648363"/>
          </a:xfrm>
          <a:prstGeom prst="rect">
            <a:avLst/>
          </a:prstGeom>
        </p:spPr>
        <p:txBody>
          <a:bodyPr vert="horz" lIns="91440" tIns="45720" rIns="91440" bIns="45720" rtlCol="0">
            <a:normAutofit fontScale="92500" lnSpcReduction="20000"/>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a:solidFill>
                  <a:schemeClr val="tx1">
                    <a:lumMod val="75000"/>
                    <a:lumOff val="25000"/>
                  </a:schemeClr>
                </a:solidFill>
              </a:rPr>
              <a:t>Pure </a:t>
            </a:r>
            <a:r>
              <a:rPr lang="es-ES" dirty="0" err="1">
                <a:solidFill>
                  <a:schemeClr val="tx1">
                    <a:lumMod val="75000"/>
                    <a:lumOff val="25000"/>
                  </a:schemeClr>
                </a:solidFill>
              </a:rPr>
              <a:t>Waste</a:t>
            </a:r>
            <a:r>
              <a:rPr lang="es-ES" dirty="0">
                <a:solidFill>
                  <a:schemeClr val="tx1">
                    <a:lumMod val="75000"/>
                    <a:lumOff val="25000"/>
                  </a:schemeClr>
                </a:solidFill>
              </a:rPr>
              <a:t> Textiles (Finlandia)</a:t>
            </a:r>
          </a:p>
          <a:p>
            <a:pPr marL="189309" lvl="1" indent="0" algn="just">
              <a:buNone/>
            </a:pPr>
            <a:r>
              <a:rPr lang="es-ES" b="1" dirty="0">
                <a:solidFill>
                  <a:schemeClr val="tx1">
                    <a:lumMod val="75000"/>
                    <a:lumOff val="25000"/>
                  </a:schemeClr>
                </a:solidFill>
              </a:rPr>
              <a:t>Producir hilo a partir de materiales sobrantes</a:t>
            </a:r>
          </a:p>
          <a:p>
            <a:pPr marL="189309" lvl="1" indent="0" algn="just">
              <a:buNone/>
            </a:pPr>
            <a:r>
              <a:rPr lang="es-ES" i="1" dirty="0">
                <a:solidFill>
                  <a:schemeClr val="tx1">
                    <a:lumMod val="75000"/>
                    <a:lumOff val="25000"/>
                  </a:schemeClr>
                </a:solidFill>
              </a:rPr>
              <a:t>Estimula la innovación; crea una imagen verde; abre nuevos mercados.</a:t>
            </a:r>
          </a:p>
          <a:p>
            <a:pPr marL="189309" lvl="1" indent="0">
              <a:buFont typeface="Wingdings" panose="05000000000000000000" pitchFamily="2" charset="2"/>
              <a:buNone/>
            </a:pPr>
            <a:endParaRPr lang="da-DK" dirty="0">
              <a:solidFill>
                <a:schemeClr val="tx1">
                  <a:lumMod val="75000"/>
                  <a:lumOff val="25000"/>
                </a:schemeClr>
              </a:solidFill>
            </a:endParaRPr>
          </a:p>
          <a:p>
            <a:pPr marL="189309" lvl="1" indent="0">
              <a:buFont typeface="Wingdings" panose="05000000000000000000" pitchFamily="2" charset="2"/>
              <a:buNone/>
            </a:pPr>
            <a:endParaRPr lang="da-DK" dirty="0">
              <a:solidFill>
                <a:schemeClr val="tx1">
                  <a:lumMod val="75000"/>
                  <a:lumOff val="25000"/>
                </a:schemeClr>
              </a:solidFill>
            </a:endParaRPr>
          </a:p>
          <a:p>
            <a:endParaRPr lang="de-DE" dirty="0">
              <a:solidFill>
                <a:schemeClr val="tx1">
                  <a:lumMod val="75000"/>
                  <a:lumOff val="25000"/>
                </a:schemeClr>
              </a:solidFill>
            </a:endParaRPr>
          </a:p>
        </p:txBody>
      </p:sp>
      <p:pic>
        <p:nvPicPr>
          <p:cNvPr id="5" name="Imagen 4">
            <a:extLst>
              <a:ext uri="{FF2B5EF4-FFF2-40B4-BE49-F238E27FC236}">
                <a16:creationId xmlns:a16="http://schemas.microsoft.com/office/drawing/2014/main" id="{81F22AA8-9E92-4E02-8165-D464EB40658A}"/>
              </a:ext>
            </a:extLst>
          </p:cNvPr>
          <p:cNvPicPr>
            <a:picLocks noChangeAspect="1"/>
          </p:cNvPicPr>
          <p:nvPr/>
        </p:nvPicPr>
        <p:blipFill>
          <a:blip r:embed="rId3"/>
          <a:stretch>
            <a:fillRect/>
          </a:stretch>
        </p:blipFill>
        <p:spPr>
          <a:xfrm>
            <a:off x="5275014" y="1955122"/>
            <a:ext cx="3340771" cy="2481076"/>
          </a:xfrm>
          <a:prstGeom prst="rect">
            <a:avLst/>
          </a:prstGeom>
        </p:spPr>
      </p:pic>
      <p:sp>
        <p:nvSpPr>
          <p:cNvPr id="6" name="Rectángulo 5">
            <a:extLst>
              <a:ext uri="{FF2B5EF4-FFF2-40B4-BE49-F238E27FC236}">
                <a16:creationId xmlns:a16="http://schemas.microsoft.com/office/drawing/2014/main" id="{36086921-C1FE-4C2F-8A50-EB15DF81222F}"/>
              </a:ext>
            </a:extLst>
          </p:cNvPr>
          <p:cNvSpPr/>
          <p:nvPr/>
        </p:nvSpPr>
        <p:spPr>
          <a:xfrm>
            <a:off x="5275014" y="4527972"/>
            <a:ext cx="3340771" cy="338554"/>
          </a:xfrm>
          <a:prstGeom prst="rect">
            <a:avLst/>
          </a:prstGeom>
        </p:spPr>
        <p:txBody>
          <a:bodyPr wrap="square">
            <a:spAutoFit/>
          </a:bodyPr>
          <a:lstStyle/>
          <a:p>
            <a:r>
              <a:rPr lang="en-US" sz="800" dirty="0">
                <a:solidFill>
                  <a:srgbClr val="A6A6A6"/>
                </a:solidFill>
                <a:latin typeface="Arial" panose="020B0604020202020204" pitchFamily="34" charset="0"/>
              </a:rPr>
              <a:t>Fuente: </a:t>
            </a:r>
            <a:r>
              <a:rPr lang="en-US" sz="800" dirty="0" err="1">
                <a:solidFill>
                  <a:srgbClr val="A6A6A6"/>
                </a:solidFill>
                <a:latin typeface="Arial" panose="020B0604020202020204" pitchFamily="34" charset="0"/>
              </a:rPr>
              <a:t>Ovaska</a:t>
            </a:r>
            <a:r>
              <a:rPr lang="en-US" sz="800" dirty="0">
                <a:solidFill>
                  <a:srgbClr val="A6A6A6"/>
                </a:solidFill>
                <a:latin typeface="Arial" panose="020B0604020202020204" pitchFamily="34" charset="0"/>
              </a:rPr>
              <a:t> Jukka-</a:t>
            </a:r>
            <a:r>
              <a:rPr lang="en-US" sz="800" dirty="0" err="1">
                <a:solidFill>
                  <a:srgbClr val="A6A6A6"/>
                </a:solidFill>
                <a:latin typeface="Arial" panose="020B0604020202020204" pitchFamily="34" charset="0"/>
              </a:rPr>
              <a:t>Pekka</a:t>
            </a:r>
            <a:r>
              <a:rPr lang="en-US" sz="800" dirty="0">
                <a:solidFill>
                  <a:srgbClr val="A6A6A6"/>
                </a:solidFill>
                <a:latin typeface="Arial" panose="020B0604020202020204" pitchFamily="34" charset="0"/>
              </a:rPr>
              <a:t>(2016), Business models for a circular economy: 7 Companies Paving the Way</a:t>
            </a:r>
            <a:endParaRPr lang="en-GB" dirty="0"/>
          </a:p>
        </p:txBody>
      </p:sp>
    </p:spTree>
    <p:extLst>
      <p:ext uri="{BB962C8B-B14F-4D97-AF65-F5344CB8AC3E}">
        <p14:creationId xmlns:p14="http://schemas.microsoft.com/office/powerpoint/2010/main" val="1318815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21</a:t>
            </a:fld>
            <a:endParaRPr lang="de-DE"/>
          </a:p>
        </p:txBody>
      </p:sp>
      <p:sp>
        <p:nvSpPr>
          <p:cNvPr id="15" name="Titel 1">
            <a:extLst>
              <a:ext uri="{FF2B5EF4-FFF2-40B4-BE49-F238E27FC236}">
                <a16:creationId xmlns:a16="http://schemas.microsoft.com/office/drawing/2014/main" id="{745B996D-9046-4AFB-8C19-5B2B94585BE0}"/>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Casos de éxito: </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287FB991-7EF8-4BBA-9B0D-B720400376E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ángulo 29">
            <a:extLst>
              <a:ext uri="{FF2B5EF4-FFF2-40B4-BE49-F238E27FC236}">
                <a16:creationId xmlns:a16="http://schemas.microsoft.com/office/drawing/2014/main" id="{C010BE5B-0736-4FB1-9EF8-DB6388905951}"/>
              </a:ext>
            </a:extLst>
          </p:cNvPr>
          <p:cNvSpPr/>
          <p:nvPr/>
        </p:nvSpPr>
        <p:spPr>
          <a:xfrm>
            <a:off x="370136" y="1817319"/>
            <a:ext cx="8403728" cy="418512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Inhaltsplatzhalter 10">
            <a:extLst>
              <a:ext uri="{FF2B5EF4-FFF2-40B4-BE49-F238E27FC236}">
                <a16:creationId xmlns:a16="http://schemas.microsoft.com/office/drawing/2014/main" id="{00A9B3C5-4EBB-475E-BF5D-6676DB1124B6}"/>
              </a:ext>
            </a:extLst>
          </p:cNvPr>
          <p:cNvSpPr txBox="1">
            <a:spLocks/>
          </p:cNvSpPr>
          <p:nvPr/>
        </p:nvSpPr>
        <p:spPr>
          <a:xfrm>
            <a:off x="441084" y="2014160"/>
            <a:ext cx="4746552" cy="3923665"/>
          </a:xfrm>
          <a:prstGeom prst="rect">
            <a:avLst/>
          </a:prstGeom>
        </p:spPr>
        <p:txBody>
          <a:bodyPr vert="horz" lIns="91440" tIns="45720" rIns="91440" bIns="45720" rtlCol="0">
            <a:normAutofit fontScale="77500" lnSpcReduction="20000"/>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0" lvl="1" indent="0" algn="just">
              <a:spcBef>
                <a:spcPts val="0"/>
              </a:spcBef>
              <a:spcAft>
                <a:spcPts val="1200"/>
              </a:spcAft>
              <a:buNone/>
            </a:pPr>
            <a:r>
              <a:rPr lang="es-ES" dirty="0" err="1"/>
              <a:t>Gispen</a:t>
            </a:r>
            <a:r>
              <a:rPr lang="es-ES" dirty="0"/>
              <a:t>  es un productor holandés de muebles de oficina que ha adoptado estrategias y prácticas de economía circular para diferenciarse en el mercado y reducir su impacto ambiental. La adopción de prácticas de economía circular ha proporcionado a </a:t>
            </a:r>
            <a:r>
              <a:rPr lang="es-ES" dirty="0" err="1"/>
              <a:t>Gispen</a:t>
            </a:r>
            <a:r>
              <a:rPr lang="es-ES" dirty="0"/>
              <a:t> una imagen verde, ha reducido la exposición de </a:t>
            </a:r>
            <a:r>
              <a:rPr lang="es-ES" dirty="0" err="1"/>
              <a:t>Gispen</a:t>
            </a:r>
            <a:r>
              <a:rPr lang="es-ES" dirty="0"/>
              <a:t> a los precios volátiles de los recursos y ha estimulado la innovación dentro de la empresa.</a:t>
            </a:r>
          </a:p>
          <a:p>
            <a:pPr marL="0" lvl="1" indent="0" algn="just">
              <a:spcBef>
                <a:spcPts val="0"/>
              </a:spcBef>
              <a:spcAft>
                <a:spcPts val="1200"/>
              </a:spcAft>
              <a:buNone/>
            </a:pPr>
            <a:r>
              <a:rPr lang="es-ES" dirty="0"/>
              <a:t>El enfoque circular de </a:t>
            </a:r>
            <a:r>
              <a:rPr lang="es-ES" dirty="0" err="1"/>
              <a:t>Gispen</a:t>
            </a:r>
            <a:r>
              <a:rPr lang="es-ES" dirty="0"/>
              <a:t> comienza con el diseño de sus muebles. Al diseñar sus productos, tienen en cuenta que los materiales utilizados sean renovables, los productos tengan una vida útil prolongada, sus productos puedan enviarse y transportarse de manera eficiente, puedan repararse y actualizarse fácilmente y que sea posible desmontarse para que las piezas o los materiales puedan ser reutilizados.</a:t>
            </a:r>
          </a:p>
          <a:p>
            <a:pPr marL="0" lvl="1" indent="0" algn="just">
              <a:spcBef>
                <a:spcPts val="0"/>
              </a:spcBef>
              <a:spcAft>
                <a:spcPts val="1200"/>
              </a:spcAft>
              <a:buNone/>
            </a:pPr>
            <a:r>
              <a:rPr lang="es-ES" dirty="0"/>
              <a:t>Esto le ha permitido a </a:t>
            </a:r>
            <a:r>
              <a:rPr lang="es-ES" dirty="0" err="1"/>
              <a:t>Gispen</a:t>
            </a:r>
            <a:r>
              <a:rPr lang="es-ES" dirty="0"/>
              <a:t> reutilizar (revender), reacondicionar, reutilizar y reciclar sus productos. De este modo, se diferencia de sus competidores con líneas de productos de muebles reacondicionados y reciclados. Estas líneas de productos han proporcionado a la compañía una imagen ecológica.</a:t>
            </a:r>
          </a:p>
          <a:p>
            <a:pPr marL="0" lvl="1" indent="0" algn="just">
              <a:spcBef>
                <a:spcPts val="0"/>
              </a:spcBef>
              <a:spcAft>
                <a:spcPts val="1200"/>
              </a:spcAft>
              <a:buNone/>
            </a:pPr>
            <a:r>
              <a:rPr lang="es-ES" dirty="0"/>
              <a:t>Este enfoque también reduce la exposición de </a:t>
            </a:r>
            <a:r>
              <a:rPr lang="es-ES" dirty="0" err="1"/>
              <a:t>Gispen</a:t>
            </a:r>
            <a:r>
              <a:rPr lang="es-ES" dirty="0"/>
              <a:t> al riesgo de, por ejemplo, el aumento de los precios del acero o del petróleo (plásticos), ya que pueden reutilizar o </a:t>
            </a:r>
            <a:r>
              <a:rPr lang="es-ES" dirty="0" err="1"/>
              <a:t>remanufacturar</a:t>
            </a:r>
            <a:r>
              <a:rPr lang="es-ES" dirty="0"/>
              <a:t> componentes de sus productos existentes.</a:t>
            </a:r>
          </a:p>
          <a:p>
            <a:pPr marL="0" lvl="1" indent="0" algn="just">
              <a:spcBef>
                <a:spcPts val="0"/>
              </a:spcBef>
              <a:spcAft>
                <a:spcPts val="1200"/>
              </a:spcAft>
              <a:buNone/>
            </a:pPr>
            <a:r>
              <a:rPr lang="de-DE" dirty="0">
                <a:solidFill>
                  <a:schemeClr val="tx1">
                    <a:lumMod val="75000"/>
                    <a:lumOff val="25000"/>
                  </a:schemeClr>
                </a:solidFill>
              </a:rPr>
              <a:t>Para poder volver a reutilizar o restaurar componentes de sus productos existentes, Gispen incluso vuelve a comprarlos a los clientes despues de que se hayan utilizado. Para ello, incluyen los términos de recompra de sus productos contratados. </a:t>
            </a:r>
          </a:p>
        </p:txBody>
      </p:sp>
      <p:sp>
        <p:nvSpPr>
          <p:cNvPr id="35" name="Rectángulo 34">
            <a:extLst>
              <a:ext uri="{FF2B5EF4-FFF2-40B4-BE49-F238E27FC236}">
                <a16:creationId xmlns:a16="http://schemas.microsoft.com/office/drawing/2014/main" id="{FB3DD9AF-E748-4CFC-A440-74A0C69947C7}"/>
              </a:ext>
            </a:extLst>
          </p:cNvPr>
          <p:cNvSpPr/>
          <p:nvPr/>
        </p:nvSpPr>
        <p:spPr>
          <a:xfrm>
            <a:off x="356472" y="920174"/>
            <a:ext cx="8417392"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Inhaltsplatzhalter 10">
            <a:extLst>
              <a:ext uri="{FF2B5EF4-FFF2-40B4-BE49-F238E27FC236}">
                <a16:creationId xmlns:a16="http://schemas.microsoft.com/office/drawing/2014/main" id="{0B72269F-4480-4375-B052-6A967FE3A896}"/>
              </a:ext>
            </a:extLst>
          </p:cNvPr>
          <p:cNvSpPr txBox="1">
            <a:spLocks/>
          </p:cNvSpPr>
          <p:nvPr/>
        </p:nvSpPr>
        <p:spPr>
          <a:xfrm>
            <a:off x="1979713" y="1116555"/>
            <a:ext cx="6723203" cy="648363"/>
          </a:xfrm>
          <a:prstGeom prst="rect">
            <a:avLst/>
          </a:prstGeom>
        </p:spPr>
        <p:txBody>
          <a:bodyPr vert="horz" lIns="91440" tIns="45720" rIns="91440" bIns="45720" rtlCol="0">
            <a:normAutofit fontScale="77500" lnSpcReduction="20000"/>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err="1">
                <a:solidFill>
                  <a:schemeClr val="tx1">
                    <a:lumMod val="75000"/>
                    <a:lumOff val="25000"/>
                  </a:schemeClr>
                </a:solidFill>
              </a:rPr>
              <a:t>Gispen</a:t>
            </a:r>
            <a:r>
              <a:rPr lang="es-ES" dirty="0">
                <a:solidFill>
                  <a:schemeClr val="tx1">
                    <a:lumMod val="75000"/>
                    <a:lumOff val="25000"/>
                  </a:schemeClr>
                </a:solidFill>
              </a:rPr>
              <a:t> (Países bajos)</a:t>
            </a:r>
          </a:p>
          <a:p>
            <a:pPr marL="189309" lvl="1" indent="0" algn="just">
              <a:buNone/>
            </a:pPr>
            <a:r>
              <a:rPr lang="es-ES" b="1" dirty="0">
                <a:solidFill>
                  <a:schemeClr val="tx1">
                    <a:lumMod val="75000"/>
                    <a:lumOff val="25000"/>
                  </a:schemeClr>
                </a:solidFill>
              </a:rPr>
              <a:t>Muebles de oficina circulares</a:t>
            </a:r>
          </a:p>
          <a:p>
            <a:pPr marL="189309" lvl="1" indent="0" algn="just">
              <a:buNone/>
            </a:pPr>
            <a:r>
              <a:rPr lang="es-ES" i="1" dirty="0">
                <a:solidFill>
                  <a:schemeClr val="tx1">
                    <a:lumMod val="75000"/>
                    <a:lumOff val="25000"/>
                  </a:schemeClr>
                </a:solidFill>
              </a:rPr>
              <a:t>Mejor exposición al aumento y a la volatilidad de los precios de los recursos; estimula la innovación; crea imagen verde</a:t>
            </a:r>
          </a:p>
          <a:p>
            <a:pPr marL="189309" lvl="1" indent="0">
              <a:buFont typeface="Wingdings" panose="05000000000000000000" pitchFamily="2" charset="2"/>
              <a:buNone/>
            </a:pPr>
            <a:endParaRPr lang="da-DK" dirty="0">
              <a:solidFill>
                <a:schemeClr val="tx1">
                  <a:lumMod val="75000"/>
                  <a:lumOff val="25000"/>
                </a:schemeClr>
              </a:solidFill>
            </a:endParaRPr>
          </a:p>
          <a:p>
            <a:pPr marL="189309" lvl="1" indent="0">
              <a:buFont typeface="Wingdings" panose="05000000000000000000" pitchFamily="2" charset="2"/>
              <a:buNone/>
            </a:pPr>
            <a:endParaRPr lang="da-DK" dirty="0">
              <a:solidFill>
                <a:schemeClr val="tx1">
                  <a:lumMod val="75000"/>
                  <a:lumOff val="25000"/>
                </a:schemeClr>
              </a:solidFill>
            </a:endParaRPr>
          </a:p>
          <a:p>
            <a:endParaRPr lang="de-DE" dirty="0">
              <a:solidFill>
                <a:schemeClr val="tx1">
                  <a:lumMod val="75000"/>
                  <a:lumOff val="25000"/>
                </a:schemeClr>
              </a:solidFill>
            </a:endParaRPr>
          </a:p>
        </p:txBody>
      </p:sp>
      <p:pic>
        <p:nvPicPr>
          <p:cNvPr id="2" name="Imagen 1">
            <a:extLst>
              <a:ext uri="{FF2B5EF4-FFF2-40B4-BE49-F238E27FC236}">
                <a16:creationId xmlns:a16="http://schemas.microsoft.com/office/drawing/2014/main" id="{38E1883D-3286-4C6B-B582-A971DF9F66A7}"/>
              </a:ext>
            </a:extLst>
          </p:cNvPr>
          <p:cNvPicPr>
            <a:picLocks noChangeAspect="1"/>
          </p:cNvPicPr>
          <p:nvPr/>
        </p:nvPicPr>
        <p:blipFill>
          <a:blip r:embed="rId2"/>
          <a:stretch>
            <a:fillRect/>
          </a:stretch>
        </p:blipFill>
        <p:spPr>
          <a:xfrm>
            <a:off x="441084" y="1033103"/>
            <a:ext cx="1655558" cy="646874"/>
          </a:xfrm>
          <a:prstGeom prst="rect">
            <a:avLst/>
          </a:prstGeom>
        </p:spPr>
      </p:pic>
      <p:pic>
        <p:nvPicPr>
          <p:cNvPr id="3" name="Imagen 2">
            <a:extLst>
              <a:ext uri="{FF2B5EF4-FFF2-40B4-BE49-F238E27FC236}">
                <a16:creationId xmlns:a16="http://schemas.microsoft.com/office/drawing/2014/main" id="{6C992BDD-5D4B-4BE8-8C58-24C305035AC9}"/>
              </a:ext>
            </a:extLst>
          </p:cNvPr>
          <p:cNvPicPr>
            <a:picLocks noChangeAspect="1"/>
          </p:cNvPicPr>
          <p:nvPr/>
        </p:nvPicPr>
        <p:blipFill>
          <a:blip r:embed="rId3"/>
          <a:stretch>
            <a:fillRect/>
          </a:stretch>
        </p:blipFill>
        <p:spPr>
          <a:xfrm>
            <a:off x="5173264" y="2847979"/>
            <a:ext cx="3529652" cy="2004680"/>
          </a:xfrm>
          <a:prstGeom prst="rect">
            <a:avLst/>
          </a:prstGeom>
        </p:spPr>
      </p:pic>
      <p:sp>
        <p:nvSpPr>
          <p:cNvPr id="6" name="Rectángulo 5">
            <a:extLst>
              <a:ext uri="{FF2B5EF4-FFF2-40B4-BE49-F238E27FC236}">
                <a16:creationId xmlns:a16="http://schemas.microsoft.com/office/drawing/2014/main" id="{DA9A282C-FF44-49DE-A60C-38E43D42864C}"/>
              </a:ext>
            </a:extLst>
          </p:cNvPr>
          <p:cNvSpPr/>
          <p:nvPr/>
        </p:nvSpPr>
        <p:spPr>
          <a:xfrm>
            <a:off x="6248398" y="4905060"/>
            <a:ext cx="2454518" cy="215444"/>
          </a:xfrm>
          <a:prstGeom prst="rect">
            <a:avLst/>
          </a:prstGeom>
        </p:spPr>
        <p:txBody>
          <a:bodyPr wrap="none">
            <a:spAutoFit/>
          </a:bodyPr>
          <a:lstStyle/>
          <a:p>
            <a:r>
              <a:rPr lang="en-US" sz="800" dirty="0">
                <a:solidFill>
                  <a:srgbClr val="A6A6A6"/>
                </a:solidFill>
                <a:latin typeface="Arial" panose="020B0604020202020204" pitchFamily="34" charset="0"/>
              </a:rPr>
              <a:t>Fuente: </a:t>
            </a:r>
            <a:r>
              <a:rPr lang="en-US" sz="800" dirty="0" err="1">
                <a:solidFill>
                  <a:srgbClr val="A6A6A6"/>
                </a:solidFill>
                <a:latin typeface="Arial" panose="020B0604020202020204" pitchFamily="34" charset="0"/>
              </a:rPr>
              <a:t>Gispen</a:t>
            </a:r>
            <a:r>
              <a:rPr lang="en-US" sz="800" dirty="0">
                <a:solidFill>
                  <a:srgbClr val="A6A6A6"/>
                </a:solidFill>
                <a:latin typeface="Arial" panose="020B0604020202020204" pitchFamily="34" charset="0"/>
              </a:rPr>
              <a:t>(2017), website October 25th2017</a:t>
            </a:r>
            <a:endParaRPr lang="en-GB" dirty="0"/>
          </a:p>
        </p:txBody>
      </p:sp>
    </p:spTree>
    <p:extLst>
      <p:ext uri="{BB962C8B-B14F-4D97-AF65-F5344CB8AC3E}">
        <p14:creationId xmlns:p14="http://schemas.microsoft.com/office/powerpoint/2010/main" val="2685611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22</a:t>
            </a:fld>
            <a:endParaRPr lang="de-DE"/>
          </a:p>
        </p:txBody>
      </p:sp>
      <p:sp>
        <p:nvSpPr>
          <p:cNvPr id="15" name="Titel 1">
            <a:extLst>
              <a:ext uri="{FF2B5EF4-FFF2-40B4-BE49-F238E27FC236}">
                <a16:creationId xmlns:a16="http://schemas.microsoft.com/office/drawing/2014/main" id="{745B996D-9046-4AFB-8C19-5B2B94585BE0}"/>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Casos de éxito: </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287FB991-7EF8-4BBA-9B0D-B720400376E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ángulo 29">
            <a:extLst>
              <a:ext uri="{FF2B5EF4-FFF2-40B4-BE49-F238E27FC236}">
                <a16:creationId xmlns:a16="http://schemas.microsoft.com/office/drawing/2014/main" id="{C010BE5B-0736-4FB1-9EF8-DB6388905951}"/>
              </a:ext>
            </a:extLst>
          </p:cNvPr>
          <p:cNvSpPr/>
          <p:nvPr/>
        </p:nvSpPr>
        <p:spPr>
          <a:xfrm>
            <a:off x="370136" y="1817319"/>
            <a:ext cx="8403728" cy="418512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Inhaltsplatzhalter 10">
            <a:extLst>
              <a:ext uri="{FF2B5EF4-FFF2-40B4-BE49-F238E27FC236}">
                <a16:creationId xmlns:a16="http://schemas.microsoft.com/office/drawing/2014/main" id="{00A9B3C5-4EBB-475E-BF5D-6676DB1124B6}"/>
              </a:ext>
            </a:extLst>
          </p:cNvPr>
          <p:cNvSpPr txBox="1">
            <a:spLocks/>
          </p:cNvSpPr>
          <p:nvPr/>
        </p:nvSpPr>
        <p:spPr>
          <a:xfrm>
            <a:off x="441084" y="2014160"/>
            <a:ext cx="4746552" cy="3923665"/>
          </a:xfrm>
          <a:prstGeom prst="rect">
            <a:avLst/>
          </a:prstGeom>
        </p:spPr>
        <p:txBody>
          <a:bodyPr vert="horz" lIns="91440" tIns="45720" rIns="91440" bIns="45720" rtlCol="0">
            <a:normAutofit fontScale="77500" lnSpcReduction="20000"/>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0" lvl="1" indent="0" algn="just">
              <a:spcBef>
                <a:spcPts val="0"/>
              </a:spcBef>
              <a:spcAft>
                <a:spcPts val="1200"/>
              </a:spcAft>
              <a:buNone/>
            </a:pPr>
            <a:r>
              <a:rPr lang="es-ES" dirty="0" err="1"/>
              <a:t>Bundles</a:t>
            </a:r>
            <a:r>
              <a:rPr lang="es-ES" dirty="0"/>
              <a:t> es una compañía que vende ciclos de lavado en lugar de lavadoras. Esto permite a la compañía ofrecer a los consumidores un servicio muy eficiente y que normalmente los consumidores no podrían pagar. Al adoptar este modelo de negocio, los flujos de ingresos de la empresa son más estables.</a:t>
            </a:r>
          </a:p>
          <a:p>
            <a:pPr marL="0" lvl="1" indent="0" algn="just">
              <a:spcBef>
                <a:spcPts val="0"/>
              </a:spcBef>
              <a:spcAft>
                <a:spcPts val="1200"/>
              </a:spcAft>
              <a:buNone/>
            </a:pPr>
            <a:r>
              <a:rPr lang="es-ES" dirty="0" err="1"/>
              <a:t>Bundles</a:t>
            </a:r>
            <a:r>
              <a:rPr lang="es-ES" dirty="0"/>
              <a:t> no solo proporciona lavadoras, sino también detergente y un dispositivo que está conectado a la lavadora en el hogar del cliente para monitorear cómo se usa. Estas estadísticas se muestran en </a:t>
            </a:r>
            <a:r>
              <a:rPr lang="es-ES" dirty="0" err="1"/>
              <a:t>WashApp</a:t>
            </a:r>
            <a:r>
              <a:rPr lang="es-ES" dirty="0"/>
              <a:t>, que proporciona al cliente información sobre el coste total de su lavado, incluido el consumo de energía, agua y detergente. Además, </a:t>
            </a:r>
            <a:r>
              <a:rPr lang="es-ES" dirty="0" err="1"/>
              <a:t>WashApp</a:t>
            </a:r>
            <a:r>
              <a:rPr lang="es-ES" dirty="0"/>
              <a:t> muestra sugerencias para reducir los costes y brinda comentarios sobre el efecto de diferentes esquemas de clasificación, dosificación y programación. Esto no solo reduce los costes para el cliente, sino que también extiende la vida útil de la lavadora. Para estimular el "buen comportamiento", los clientes que usan la máquina de manera óptima re</a:t>
            </a:r>
            <a:r>
              <a:rPr lang="es-ES" sz="1300" dirty="0"/>
              <a:t>cibirán una tarifa mensual reducida.</a:t>
            </a:r>
          </a:p>
          <a:p>
            <a:pPr marL="0" lvl="1" indent="0" algn="just">
              <a:spcBef>
                <a:spcPts val="0"/>
              </a:spcBef>
              <a:spcAft>
                <a:spcPts val="1200"/>
              </a:spcAft>
              <a:buNone/>
            </a:pPr>
            <a:r>
              <a:rPr lang="es-ES" sz="1300" dirty="0" err="1"/>
              <a:t>Bundles</a:t>
            </a:r>
            <a:r>
              <a:rPr lang="es-ES" sz="1300" dirty="0"/>
              <a:t> es responsable de la instalación, mantenimiento y reparación de la máquina, pero también de la sustitución si la máquina se vuelve obsoleta o se rompe. Además, el tiempo que una lavadora está fuera de servicio se refleja en una reducción de la tarifa mensual del cliente. Este es un incentivo adicional para que </a:t>
            </a:r>
            <a:r>
              <a:rPr lang="es-ES" sz="1300" dirty="0" err="1"/>
              <a:t>Bundles</a:t>
            </a:r>
            <a:r>
              <a:rPr lang="es-ES" sz="1300" dirty="0"/>
              <a:t> brinde un servicio excelente.</a:t>
            </a:r>
          </a:p>
          <a:p>
            <a:pPr marL="0" lvl="1" indent="0" algn="just">
              <a:spcBef>
                <a:spcPts val="0"/>
              </a:spcBef>
              <a:spcAft>
                <a:spcPts val="1200"/>
              </a:spcAft>
              <a:buNone/>
            </a:pPr>
            <a:r>
              <a:rPr lang="es-ES" sz="1300" dirty="0" err="1"/>
              <a:t>Bundles</a:t>
            </a:r>
            <a:r>
              <a:rPr lang="es-ES" sz="1300" dirty="0"/>
              <a:t> da forma a la relación con sus clientes a través de un arrendamiento operativo, lo que significa que </a:t>
            </a:r>
            <a:r>
              <a:rPr lang="es-ES" sz="1300" dirty="0" err="1"/>
              <a:t>Bundles</a:t>
            </a:r>
            <a:r>
              <a:rPr lang="es-ES" sz="1300" dirty="0"/>
              <a:t> conserva la propiedad de la lavadora y recibe una tarifa mensual de sus clientes.</a:t>
            </a:r>
          </a:p>
          <a:p>
            <a:pPr marL="0" lvl="1" indent="0" algn="just">
              <a:spcBef>
                <a:spcPts val="0"/>
              </a:spcBef>
              <a:spcAft>
                <a:spcPts val="1200"/>
              </a:spcAft>
              <a:buNone/>
            </a:pPr>
            <a:r>
              <a:rPr lang="es-ES" sz="1300" dirty="0"/>
              <a:t>Estas tarifas forman un flujo de ingresos estable, lo que reduce la exposición de la empresa a las fluctuaciones en la demanda a corto plazo.</a:t>
            </a:r>
          </a:p>
          <a:p>
            <a:pPr marL="0" lvl="1" indent="0" algn="just">
              <a:spcBef>
                <a:spcPts val="0"/>
              </a:spcBef>
              <a:spcAft>
                <a:spcPts val="1200"/>
              </a:spcAft>
              <a:buNone/>
            </a:pPr>
            <a:endParaRPr lang="de-DE" dirty="0">
              <a:solidFill>
                <a:schemeClr val="tx1">
                  <a:lumMod val="75000"/>
                  <a:lumOff val="25000"/>
                </a:schemeClr>
              </a:solidFill>
            </a:endParaRPr>
          </a:p>
        </p:txBody>
      </p:sp>
      <p:sp>
        <p:nvSpPr>
          <p:cNvPr id="35" name="Rectángulo 34">
            <a:extLst>
              <a:ext uri="{FF2B5EF4-FFF2-40B4-BE49-F238E27FC236}">
                <a16:creationId xmlns:a16="http://schemas.microsoft.com/office/drawing/2014/main" id="{FB3DD9AF-E748-4CFC-A440-74A0C69947C7}"/>
              </a:ext>
            </a:extLst>
          </p:cNvPr>
          <p:cNvSpPr/>
          <p:nvPr/>
        </p:nvSpPr>
        <p:spPr>
          <a:xfrm>
            <a:off x="356472" y="920174"/>
            <a:ext cx="8417392"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Inhaltsplatzhalter 10">
            <a:extLst>
              <a:ext uri="{FF2B5EF4-FFF2-40B4-BE49-F238E27FC236}">
                <a16:creationId xmlns:a16="http://schemas.microsoft.com/office/drawing/2014/main" id="{0B72269F-4480-4375-B052-6A967FE3A896}"/>
              </a:ext>
            </a:extLst>
          </p:cNvPr>
          <p:cNvSpPr txBox="1">
            <a:spLocks/>
          </p:cNvSpPr>
          <p:nvPr/>
        </p:nvSpPr>
        <p:spPr>
          <a:xfrm>
            <a:off x="1979713" y="1116555"/>
            <a:ext cx="6723203" cy="648363"/>
          </a:xfrm>
          <a:prstGeom prst="rect">
            <a:avLst/>
          </a:prstGeom>
        </p:spPr>
        <p:txBody>
          <a:bodyPr vert="horz" lIns="91440" tIns="45720" rIns="91440" bIns="45720" rtlCol="0">
            <a:normAutofit fontScale="92500" lnSpcReduction="20000"/>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err="1">
                <a:solidFill>
                  <a:schemeClr val="tx1">
                    <a:lumMod val="75000"/>
                    <a:lumOff val="25000"/>
                  </a:schemeClr>
                </a:solidFill>
              </a:rPr>
              <a:t>Blundles</a:t>
            </a:r>
            <a:r>
              <a:rPr lang="es-ES" dirty="0">
                <a:solidFill>
                  <a:schemeClr val="tx1">
                    <a:lumMod val="75000"/>
                    <a:lumOff val="25000"/>
                  </a:schemeClr>
                </a:solidFill>
              </a:rPr>
              <a:t> (Países bajos)</a:t>
            </a:r>
          </a:p>
          <a:p>
            <a:pPr marL="189309" lvl="1" indent="0" algn="just">
              <a:buNone/>
            </a:pPr>
            <a:r>
              <a:rPr lang="es-ES" b="1" dirty="0">
                <a:solidFill>
                  <a:schemeClr val="tx1">
                    <a:lumMod val="75000"/>
                    <a:lumOff val="25000"/>
                  </a:schemeClr>
                </a:solidFill>
              </a:rPr>
              <a:t>Pagar por uso de una lavadora en lugar de ser dueño de la lavadora</a:t>
            </a:r>
          </a:p>
          <a:p>
            <a:pPr marL="189309" lvl="1" indent="0" algn="just">
              <a:buNone/>
            </a:pPr>
            <a:r>
              <a:rPr lang="es-ES" i="1" dirty="0">
                <a:solidFill>
                  <a:schemeClr val="tx1">
                    <a:lumMod val="75000"/>
                    <a:lumOff val="25000"/>
                  </a:schemeClr>
                </a:solidFill>
              </a:rPr>
              <a:t>Mayor lealtad con el cliente y flujos de ingresos más estables.</a:t>
            </a:r>
          </a:p>
          <a:p>
            <a:pPr marL="189309" lvl="1" indent="0">
              <a:buFont typeface="Wingdings" panose="05000000000000000000" pitchFamily="2" charset="2"/>
              <a:buNone/>
            </a:pPr>
            <a:endParaRPr lang="da-DK" dirty="0">
              <a:solidFill>
                <a:schemeClr val="tx1">
                  <a:lumMod val="75000"/>
                  <a:lumOff val="25000"/>
                </a:schemeClr>
              </a:solidFill>
            </a:endParaRPr>
          </a:p>
          <a:p>
            <a:pPr marL="189309" lvl="1" indent="0">
              <a:buFont typeface="Wingdings" panose="05000000000000000000" pitchFamily="2" charset="2"/>
              <a:buNone/>
            </a:pPr>
            <a:endParaRPr lang="da-DK" dirty="0">
              <a:solidFill>
                <a:schemeClr val="tx1">
                  <a:lumMod val="75000"/>
                  <a:lumOff val="25000"/>
                </a:schemeClr>
              </a:solidFill>
            </a:endParaRPr>
          </a:p>
          <a:p>
            <a:endParaRPr lang="de-DE" dirty="0">
              <a:solidFill>
                <a:schemeClr val="tx1">
                  <a:lumMod val="75000"/>
                  <a:lumOff val="25000"/>
                </a:schemeClr>
              </a:solidFill>
            </a:endParaRPr>
          </a:p>
        </p:txBody>
      </p:sp>
      <p:pic>
        <p:nvPicPr>
          <p:cNvPr id="4" name="Imagen 3">
            <a:extLst>
              <a:ext uri="{FF2B5EF4-FFF2-40B4-BE49-F238E27FC236}">
                <a16:creationId xmlns:a16="http://schemas.microsoft.com/office/drawing/2014/main" id="{FCCFF071-951B-499A-A1BC-33EE3F37AFBD}"/>
              </a:ext>
            </a:extLst>
          </p:cNvPr>
          <p:cNvPicPr>
            <a:picLocks noChangeAspect="1"/>
          </p:cNvPicPr>
          <p:nvPr/>
        </p:nvPicPr>
        <p:blipFill>
          <a:blip r:embed="rId2"/>
          <a:stretch>
            <a:fillRect/>
          </a:stretch>
        </p:blipFill>
        <p:spPr>
          <a:xfrm>
            <a:off x="377713" y="1091074"/>
            <a:ext cx="1876137" cy="620396"/>
          </a:xfrm>
          <a:prstGeom prst="rect">
            <a:avLst/>
          </a:prstGeom>
        </p:spPr>
      </p:pic>
      <p:pic>
        <p:nvPicPr>
          <p:cNvPr id="5" name="Imagen 4">
            <a:extLst>
              <a:ext uri="{FF2B5EF4-FFF2-40B4-BE49-F238E27FC236}">
                <a16:creationId xmlns:a16="http://schemas.microsoft.com/office/drawing/2014/main" id="{74A66962-5B55-4886-9BC7-50122F5C16CB}"/>
              </a:ext>
            </a:extLst>
          </p:cNvPr>
          <p:cNvPicPr>
            <a:picLocks noChangeAspect="1"/>
          </p:cNvPicPr>
          <p:nvPr/>
        </p:nvPicPr>
        <p:blipFill>
          <a:blip r:embed="rId3"/>
          <a:stretch>
            <a:fillRect/>
          </a:stretch>
        </p:blipFill>
        <p:spPr>
          <a:xfrm>
            <a:off x="5589820" y="2016060"/>
            <a:ext cx="2844267" cy="2825880"/>
          </a:xfrm>
          <a:prstGeom prst="rect">
            <a:avLst/>
          </a:prstGeom>
        </p:spPr>
      </p:pic>
      <p:sp>
        <p:nvSpPr>
          <p:cNvPr id="6" name="Rectángulo 5">
            <a:extLst>
              <a:ext uri="{FF2B5EF4-FFF2-40B4-BE49-F238E27FC236}">
                <a16:creationId xmlns:a16="http://schemas.microsoft.com/office/drawing/2014/main" id="{7561FCC7-CD37-4B1A-B01B-1DDAD1788C54}"/>
              </a:ext>
            </a:extLst>
          </p:cNvPr>
          <p:cNvSpPr/>
          <p:nvPr/>
        </p:nvSpPr>
        <p:spPr>
          <a:xfrm>
            <a:off x="5589820" y="4894341"/>
            <a:ext cx="2847254" cy="215444"/>
          </a:xfrm>
          <a:prstGeom prst="rect">
            <a:avLst/>
          </a:prstGeom>
        </p:spPr>
        <p:txBody>
          <a:bodyPr wrap="none">
            <a:spAutoFit/>
          </a:bodyPr>
          <a:lstStyle/>
          <a:p>
            <a:r>
              <a:rPr lang="en-US" sz="800" dirty="0">
                <a:solidFill>
                  <a:srgbClr val="A6A6A6"/>
                </a:solidFill>
                <a:latin typeface="Arial" panose="020B0604020202020204" pitchFamily="34" charset="0"/>
              </a:rPr>
              <a:t>Fuente: </a:t>
            </a:r>
            <a:r>
              <a:rPr lang="en-US" sz="800" dirty="0" err="1">
                <a:solidFill>
                  <a:srgbClr val="A6A6A6"/>
                </a:solidFill>
                <a:latin typeface="Arial" panose="020B0604020202020204" pitchFamily="34" charset="0"/>
              </a:rPr>
              <a:t>FinanCE</a:t>
            </a:r>
            <a:r>
              <a:rPr lang="en-US" sz="800" dirty="0">
                <a:solidFill>
                  <a:srgbClr val="A6A6A6"/>
                </a:solidFill>
                <a:latin typeface="Arial" panose="020B0604020202020204" pitchFamily="34" charset="0"/>
              </a:rPr>
              <a:t>(2016), Money makes the world go round</a:t>
            </a:r>
            <a:endParaRPr lang="en-GB" dirty="0"/>
          </a:p>
        </p:txBody>
      </p:sp>
    </p:spTree>
    <p:extLst>
      <p:ext uri="{BB962C8B-B14F-4D97-AF65-F5344CB8AC3E}">
        <p14:creationId xmlns:p14="http://schemas.microsoft.com/office/powerpoint/2010/main" val="3158355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6"/>
          <p:cNvSpPr>
            <a:spLocks noGrp="1"/>
          </p:cNvSpPr>
          <p:nvPr>
            <p:ph type="ftr" sz="quarter" idx="11"/>
          </p:nvPr>
        </p:nvSpPr>
        <p:spPr/>
        <p:txBody>
          <a:bodyPr/>
          <a:lstStyle/>
          <a:p>
            <a:r>
              <a:rPr lang="en-US"/>
              <a:t>Use the menu "insert" to edit your footer line here</a:t>
            </a:r>
            <a:endParaRPr lang="de-DE"/>
          </a:p>
        </p:txBody>
      </p:sp>
      <p:sp>
        <p:nvSpPr>
          <p:cNvPr id="8" name="Foliennummernplatzhalter 7"/>
          <p:cNvSpPr>
            <a:spLocks noGrp="1"/>
          </p:cNvSpPr>
          <p:nvPr>
            <p:ph type="sldNum" sz="quarter" idx="12"/>
          </p:nvPr>
        </p:nvSpPr>
        <p:spPr/>
        <p:txBody>
          <a:bodyPr/>
          <a:lstStyle/>
          <a:p>
            <a:fld id="{78B3FE12-62BD-41F9-8F3F-A0956C733398}" type="slidenum">
              <a:rPr lang="de-DE" smtClean="0"/>
              <a:t>23</a:t>
            </a:fld>
            <a:endParaRPr lang="de-DE"/>
          </a:p>
        </p:txBody>
      </p:sp>
      <p:sp>
        <p:nvSpPr>
          <p:cNvPr id="15" name="Titel 1">
            <a:extLst>
              <a:ext uri="{FF2B5EF4-FFF2-40B4-BE49-F238E27FC236}">
                <a16:creationId xmlns:a16="http://schemas.microsoft.com/office/drawing/2014/main" id="{745B996D-9046-4AFB-8C19-5B2B94585BE0}"/>
              </a:ext>
            </a:extLst>
          </p:cNvPr>
          <p:cNvSpPr txBox="1">
            <a:spLocks/>
          </p:cNvSpPr>
          <p:nvPr/>
        </p:nvSpPr>
        <p:spPr>
          <a:xfrm>
            <a:off x="370136" y="274638"/>
            <a:ext cx="8006862"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Casos de éxito: </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16" name="Rectángulo 15">
            <a:extLst>
              <a:ext uri="{FF2B5EF4-FFF2-40B4-BE49-F238E27FC236}">
                <a16:creationId xmlns:a16="http://schemas.microsoft.com/office/drawing/2014/main" id="{287FB991-7EF8-4BBA-9B0D-B720400376E6}"/>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30" name="Rectángulo 29">
            <a:extLst>
              <a:ext uri="{FF2B5EF4-FFF2-40B4-BE49-F238E27FC236}">
                <a16:creationId xmlns:a16="http://schemas.microsoft.com/office/drawing/2014/main" id="{C010BE5B-0736-4FB1-9EF8-DB6388905951}"/>
              </a:ext>
            </a:extLst>
          </p:cNvPr>
          <p:cNvSpPr/>
          <p:nvPr/>
        </p:nvSpPr>
        <p:spPr>
          <a:xfrm>
            <a:off x="370136" y="1817319"/>
            <a:ext cx="8403728" cy="4185129"/>
          </a:xfrm>
          <a:prstGeom prst="rect">
            <a:avLst/>
          </a:prstGeom>
          <a:solidFill>
            <a:srgbClr val="C6F2C9"/>
          </a:solid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Inhaltsplatzhalter 10">
            <a:extLst>
              <a:ext uri="{FF2B5EF4-FFF2-40B4-BE49-F238E27FC236}">
                <a16:creationId xmlns:a16="http://schemas.microsoft.com/office/drawing/2014/main" id="{00A9B3C5-4EBB-475E-BF5D-6676DB1124B6}"/>
              </a:ext>
            </a:extLst>
          </p:cNvPr>
          <p:cNvSpPr txBox="1">
            <a:spLocks/>
          </p:cNvSpPr>
          <p:nvPr/>
        </p:nvSpPr>
        <p:spPr>
          <a:xfrm>
            <a:off x="441084" y="2014160"/>
            <a:ext cx="4746552" cy="3923665"/>
          </a:xfrm>
          <a:prstGeom prst="rect">
            <a:avLst/>
          </a:prstGeom>
        </p:spPr>
        <p:txBody>
          <a:bodyPr vert="horz" lIns="91440" tIns="45720" rIns="91440" bIns="45720" rtlCol="0">
            <a:normAutofit fontScale="77500" lnSpcReduction="20000"/>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0" lvl="1" indent="0" algn="just">
              <a:spcBef>
                <a:spcPts val="0"/>
              </a:spcBef>
              <a:spcAft>
                <a:spcPts val="1200"/>
              </a:spcAft>
              <a:buNone/>
            </a:pPr>
            <a:r>
              <a:rPr lang="es-ES" dirty="0"/>
              <a:t>El caso de estudio de </a:t>
            </a:r>
            <a:r>
              <a:rPr lang="es-ES" dirty="0" err="1"/>
              <a:t>Pharmafilter</a:t>
            </a:r>
            <a:r>
              <a:rPr lang="es-ES" dirty="0"/>
              <a:t> es un ejemplo de un modelo de salida circular. Es una solución para el uso óptimo de los desechos de los hospitales y para la mejora de la calidad del agua que sale de la instalación. Este sistema se esfuerza en obtener la máxima reutilización de materias primas y de productos minimizando la destrucción de valor. El sistema </a:t>
            </a:r>
            <a:r>
              <a:rPr lang="es-ES" dirty="0" err="1"/>
              <a:t>Pharmafilter</a:t>
            </a:r>
            <a:r>
              <a:rPr lang="es-ES" dirty="0"/>
              <a:t> hace una contribución importante para reducir los residuos del fármaco en las aguas superficiales.</a:t>
            </a:r>
          </a:p>
          <a:p>
            <a:pPr marL="0" lvl="1" indent="0" algn="just">
              <a:spcBef>
                <a:spcPts val="0"/>
              </a:spcBef>
              <a:spcAft>
                <a:spcPts val="1200"/>
              </a:spcAft>
              <a:buNone/>
            </a:pPr>
            <a:r>
              <a:rPr lang="es-ES" dirty="0" err="1"/>
              <a:t>Pharmafilter</a:t>
            </a:r>
            <a:r>
              <a:rPr lang="es-ES" dirty="0"/>
              <a:t> es un concepto integral para el cuidado, para el tratamiento de residuos y del agua para hospitales, hogares de ancianos y otras instituciones de atención médica. </a:t>
            </a:r>
            <a:r>
              <a:rPr lang="es-ES" dirty="0" err="1"/>
              <a:t>Pharmafilter</a:t>
            </a:r>
            <a:r>
              <a:rPr lang="es-ES" dirty="0"/>
              <a:t> tiene beneficios importantes para el paciente y para el personal de enfermería. Mejora la higiene y la eficiencia dentro del hospital al reemplazar los cubiertos, platos, orinales y urinarios con productos de un solo uso. Estos productos, hechos de plásticos biodegradables, son fáciles de usar y reducen la cantidad de desechos contaminados.</a:t>
            </a:r>
          </a:p>
          <a:p>
            <a:pPr marL="0" lvl="1" indent="0" algn="just">
              <a:spcBef>
                <a:spcPts val="0"/>
              </a:spcBef>
              <a:spcAft>
                <a:spcPts val="1200"/>
              </a:spcAft>
              <a:buNone/>
            </a:pPr>
            <a:r>
              <a:rPr lang="es-ES" dirty="0"/>
              <a:t>Estos productos se depositan con los desechos del cuidado diario, incluidos alimentos, heces, gasas, agujas y bolsas de infusión en el Tonto®.</a:t>
            </a:r>
          </a:p>
          <a:p>
            <a:pPr marL="0" lvl="1" indent="0" algn="just">
              <a:spcBef>
                <a:spcPts val="0"/>
              </a:spcBef>
              <a:spcAft>
                <a:spcPts val="1200"/>
              </a:spcAft>
              <a:buNone/>
            </a:pPr>
            <a:r>
              <a:rPr lang="es-ES" dirty="0">
                <a:solidFill>
                  <a:schemeClr val="tx1">
                    <a:lumMod val="75000"/>
                    <a:lumOff val="25000"/>
                  </a:schemeClr>
                </a:solidFill>
              </a:rPr>
              <a:t>Este aparato se </a:t>
            </a:r>
            <a:r>
              <a:rPr lang="es-ES" dirty="0" err="1">
                <a:solidFill>
                  <a:schemeClr val="tx1">
                    <a:lumMod val="75000"/>
                    <a:lumOff val="25000"/>
                  </a:schemeClr>
                </a:solidFill>
              </a:rPr>
              <a:t>colaca</a:t>
            </a:r>
            <a:r>
              <a:rPr lang="es-ES" dirty="0">
                <a:solidFill>
                  <a:schemeClr val="tx1">
                    <a:lumMod val="75000"/>
                    <a:lumOff val="25000"/>
                  </a:schemeClr>
                </a:solidFill>
              </a:rPr>
              <a:t> en el lugar donde se ubica una lavadora convencional. El Tonto® está conectado a las aguas residuales y, junto con las aguas servidas de inodoros, duchas, lavabos y otras fuentes, los desechos se descargan a través de las aguas residuales internas a la planta de saneamiento en las instalaciones del hospital. En esta planta de purificación, los residuos sólidos y líquidos se separan, el agua se purifica y se eliminan todas las sustancias dañinas para los seres humanos, animales y medio ambiente.</a:t>
            </a:r>
            <a:endParaRPr lang="de-DE" dirty="0">
              <a:solidFill>
                <a:schemeClr val="tx1">
                  <a:lumMod val="75000"/>
                  <a:lumOff val="25000"/>
                </a:schemeClr>
              </a:solidFill>
            </a:endParaRPr>
          </a:p>
        </p:txBody>
      </p:sp>
      <p:sp>
        <p:nvSpPr>
          <p:cNvPr id="35" name="Rectángulo 34">
            <a:extLst>
              <a:ext uri="{FF2B5EF4-FFF2-40B4-BE49-F238E27FC236}">
                <a16:creationId xmlns:a16="http://schemas.microsoft.com/office/drawing/2014/main" id="{FB3DD9AF-E748-4CFC-A440-74A0C69947C7}"/>
              </a:ext>
            </a:extLst>
          </p:cNvPr>
          <p:cNvSpPr/>
          <p:nvPr/>
        </p:nvSpPr>
        <p:spPr>
          <a:xfrm>
            <a:off x="356472" y="920174"/>
            <a:ext cx="8417392" cy="897606"/>
          </a:xfrm>
          <a:prstGeom prst="rect">
            <a:avLst/>
          </a:prstGeom>
          <a:noFill/>
          <a:ln>
            <a:solidFill>
              <a:srgbClr val="C6F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Inhaltsplatzhalter 10">
            <a:extLst>
              <a:ext uri="{FF2B5EF4-FFF2-40B4-BE49-F238E27FC236}">
                <a16:creationId xmlns:a16="http://schemas.microsoft.com/office/drawing/2014/main" id="{0B72269F-4480-4375-B052-6A967FE3A896}"/>
              </a:ext>
            </a:extLst>
          </p:cNvPr>
          <p:cNvSpPr txBox="1">
            <a:spLocks/>
          </p:cNvSpPr>
          <p:nvPr/>
        </p:nvSpPr>
        <p:spPr>
          <a:xfrm>
            <a:off x="1979713" y="1116555"/>
            <a:ext cx="6723203" cy="648363"/>
          </a:xfrm>
          <a:prstGeom prst="rect">
            <a:avLst/>
          </a:prstGeom>
        </p:spPr>
        <p:txBody>
          <a:bodyPr vert="horz" lIns="91440" tIns="45720" rIns="91440" bIns="45720" rtlCol="0">
            <a:normAutofit fontScale="92500" lnSpcReduction="20000"/>
          </a:bodyPr>
          <a:lstStyle>
            <a:lvl1pPr marL="0" indent="0" algn="l" defTabSz="685800" rtl="0" eaLnBrk="1" latinLnBrk="0" hangingPunct="1">
              <a:spcBef>
                <a:spcPct val="20000"/>
              </a:spcBef>
              <a:buFont typeface="Arial" panose="020B0604020202020204" pitchFamily="34" charset="0"/>
              <a:buNone/>
              <a:defRPr sz="1500" b="1" kern="1200">
                <a:solidFill>
                  <a:schemeClr val="tx1">
                    <a:lumMod val="85000"/>
                    <a:lumOff val="15000"/>
                  </a:schemeClr>
                </a:solidFill>
                <a:latin typeface="+mn-lt"/>
                <a:ea typeface="+mn-ea"/>
                <a:cs typeface="+mn-cs"/>
              </a:defRPr>
            </a:lvl1pPr>
            <a:lvl2pPr marL="403622" indent="-214313" algn="l" defTabSz="685800" rtl="0" eaLnBrk="1" latinLnBrk="0" hangingPunct="1">
              <a:spcBef>
                <a:spcPct val="20000"/>
              </a:spcBef>
              <a:buFont typeface="Wingdings" panose="05000000000000000000" pitchFamily="2" charset="2"/>
              <a:buChar char="§"/>
              <a:defRPr sz="1350" kern="1200">
                <a:solidFill>
                  <a:schemeClr val="tx1">
                    <a:lumMod val="85000"/>
                    <a:lumOff val="15000"/>
                  </a:schemeClr>
                </a:solidFill>
                <a:latin typeface="+mn-lt"/>
                <a:ea typeface="+mn-ea"/>
                <a:cs typeface="+mn-cs"/>
              </a:defRPr>
            </a:lvl2pPr>
            <a:lvl3pPr marL="736997"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3pPr>
            <a:lvl4pPr marL="1073944"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412081" indent="-171450" algn="l" defTabSz="685800" rtl="0" eaLnBrk="1" latinLnBrk="0" hangingPunct="1">
              <a:spcBef>
                <a:spcPct val="20000"/>
              </a:spcBef>
              <a:buFont typeface="Arial" panose="020B0604020202020204" pitchFamily="34" charset="0"/>
              <a:buChar char="»"/>
              <a:defRPr sz="1200" kern="1200">
                <a:solidFill>
                  <a:schemeClr val="tx1">
                    <a:lumMod val="85000"/>
                    <a:lumOff val="15000"/>
                  </a:schemeClr>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350" kern="1200">
                <a:solidFill>
                  <a:schemeClr val="tx1"/>
                </a:solidFill>
                <a:latin typeface="+mn-lt"/>
                <a:ea typeface="+mn-ea"/>
                <a:cs typeface="+mn-cs"/>
              </a:defRPr>
            </a:lvl9pPr>
          </a:lstStyle>
          <a:p>
            <a:pPr marL="189309" lvl="1" indent="0" algn="just">
              <a:buNone/>
            </a:pPr>
            <a:r>
              <a:rPr lang="es-ES" dirty="0" err="1">
                <a:solidFill>
                  <a:schemeClr val="tx1">
                    <a:lumMod val="75000"/>
                    <a:lumOff val="25000"/>
                  </a:schemeClr>
                </a:solidFill>
              </a:rPr>
              <a:t>Pharmafiler</a:t>
            </a:r>
            <a:r>
              <a:rPr lang="es-ES" dirty="0">
                <a:solidFill>
                  <a:schemeClr val="tx1">
                    <a:lumMod val="75000"/>
                    <a:lumOff val="25000"/>
                  </a:schemeClr>
                </a:solidFill>
              </a:rPr>
              <a:t> (Países bajos)</a:t>
            </a:r>
          </a:p>
          <a:p>
            <a:pPr marL="189309" lvl="1" indent="0" algn="just">
              <a:buNone/>
            </a:pPr>
            <a:r>
              <a:rPr lang="es-ES" b="1" dirty="0">
                <a:solidFill>
                  <a:schemeClr val="tx1">
                    <a:lumMod val="75000"/>
                    <a:lumOff val="25000"/>
                  </a:schemeClr>
                </a:solidFill>
              </a:rPr>
              <a:t>Modelo de Salida Circular con ciclos de desechos hospitalarios</a:t>
            </a:r>
          </a:p>
          <a:p>
            <a:pPr marL="189309" lvl="1" indent="0" algn="just">
              <a:buNone/>
            </a:pPr>
            <a:r>
              <a:rPr lang="es-ES" i="1" dirty="0">
                <a:solidFill>
                  <a:schemeClr val="tx1">
                    <a:lumMod val="75000"/>
                    <a:lumOff val="25000"/>
                  </a:schemeClr>
                </a:solidFill>
              </a:rPr>
              <a:t>Modelo de salida circula.</a:t>
            </a:r>
          </a:p>
          <a:p>
            <a:pPr marL="189309" lvl="1" indent="0">
              <a:buFont typeface="Wingdings" panose="05000000000000000000" pitchFamily="2" charset="2"/>
              <a:buNone/>
            </a:pPr>
            <a:endParaRPr lang="da-DK" dirty="0">
              <a:solidFill>
                <a:schemeClr val="tx1">
                  <a:lumMod val="75000"/>
                  <a:lumOff val="25000"/>
                </a:schemeClr>
              </a:solidFill>
            </a:endParaRPr>
          </a:p>
          <a:p>
            <a:pPr marL="189309" lvl="1" indent="0">
              <a:buFont typeface="Wingdings" panose="05000000000000000000" pitchFamily="2" charset="2"/>
              <a:buNone/>
            </a:pPr>
            <a:endParaRPr lang="da-DK" dirty="0">
              <a:solidFill>
                <a:schemeClr val="tx1">
                  <a:lumMod val="75000"/>
                  <a:lumOff val="25000"/>
                </a:schemeClr>
              </a:solidFill>
            </a:endParaRPr>
          </a:p>
          <a:p>
            <a:endParaRPr lang="de-DE" dirty="0">
              <a:solidFill>
                <a:schemeClr val="tx1">
                  <a:lumMod val="75000"/>
                  <a:lumOff val="25000"/>
                </a:schemeClr>
              </a:solidFill>
            </a:endParaRPr>
          </a:p>
        </p:txBody>
      </p:sp>
      <p:pic>
        <p:nvPicPr>
          <p:cNvPr id="2" name="Imagen 1">
            <a:extLst>
              <a:ext uri="{FF2B5EF4-FFF2-40B4-BE49-F238E27FC236}">
                <a16:creationId xmlns:a16="http://schemas.microsoft.com/office/drawing/2014/main" id="{81BD332E-B8BD-428A-89E7-E68C16106E9B}"/>
              </a:ext>
            </a:extLst>
          </p:cNvPr>
          <p:cNvPicPr>
            <a:picLocks noChangeAspect="1"/>
          </p:cNvPicPr>
          <p:nvPr/>
        </p:nvPicPr>
        <p:blipFill>
          <a:blip r:embed="rId2"/>
          <a:stretch>
            <a:fillRect/>
          </a:stretch>
        </p:blipFill>
        <p:spPr>
          <a:xfrm>
            <a:off x="844471" y="1029234"/>
            <a:ext cx="968227" cy="708953"/>
          </a:xfrm>
          <a:prstGeom prst="rect">
            <a:avLst/>
          </a:prstGeom>
        </p:spPr>
      </p:pic>
      <p:pic>
        <p:nvPicPr>
          <p:cNvPr id="3" name="Imagen 2">
            <a:extLst>
              <a:ext uri="{FF2B5EF4-FFF2-40B4-BE49-F238E27FC236}">
                <a16:creationId xmlns:a16="http://schemas.microsoft.com/office/drawing/2014/main" id="{77ACBAA5-648B-4D62-96C4-1E5FC3D386A3}"/>
              </a:ext>
            </a:extLst>
          </p:cNvPr>
          <p:cNvPicPr>
            <a:picLocks noChangeAspect="1"/>
          </p:cNvPicPr>
          <p:nvPr/>
        </p:nvPicPr>
        <p:blipFill>
          <a:blip r:embed="rId3"/>
          <a:stretch>
            <a:fillRect/>
          </a:stretch>
        </p:blipFill>
        <p:spPr>
          <a:xfrm>
            <a:off x="5449702" y="2030281"/>
            <a:ext cx="3062096" cy="1827705"/>
          </a:xfrm>
          <a:prstGeom prst="rect">
            <a:avLst/>
          </a:prstGeom>
        </p:spPr>
      </p:pic>
      <p:pic>
        <p:nvPicPr>
          <p:cNvPr id="9" name="Imagen 8">
            <a:extLst>
              <a:ext uri="{FF2B5EF4-FFF2-40B4-BE49-F238E27FC236}">
                <a16:creationId xmlns:a16="http://schemas.microsoft.com/office/drawing/2014/main" id="{34144F1A-57A1-4CC0-AC19-0AD39C4A1302}"/>
              </a:ext>
            </a:extLst>
          </p:cNvPr>
          <p:cNvPicPr>
            <a:picLocks noChangeAspect="1"/>
          </p:cNvPicPr>
          <p:nvPr/>
        </p:nvPicPr>
        <p:blipFill>
          <a:blip r:embed="rId4"/>
          <a:stretch>
            <a:fillRect/>
          </a:stretch>
        </p:blipFill>
        <p:spPr>
          <a:xfrm>
            <a:off x="6371427" y="3975992"/>
            <a:ext cx="1281053" cy="1896920"/>
          </a:xfrm>
          <a:prstGeom prst="rect">
            <a:avLst/>
          </a:prstGeom>
        </p:spPr>
      </p:pic>
    </p:spTree>
    <p:extLst>
      <p:ext uri="{BB962C8B-B14F-4D97-AF65-F5344CB8AC3E}">
        <p14:creationId xmlns:p14="http://schemas.microsoft.com/office/powerpoint/2010/main" val="3181651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kumimoji="0" lang="es-ES" sz="2400" b="1" i="0" u="none" strike="noStrike" kern="1200" cap="none" spc="0" normalizeH="0" baseline="0" noProof="0" dirty="0">
                <a:ln>
                  <a:noFill/>
                </a:ln>
                <a:solidFill>
                  <a:srgbClr val="FFFFFF"/>
                </a:solidFill>
                <a:effectLst/>
                <a:uLnTx/>
                <a:uFillTx/>
                <a:latin typeface="Arial"/>
                <a:ea typeface="+mj-ea"/>
                <a:cs typeface="+mj-cs"/>
              </a:rPr>
              <a:t>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Marcador de contenido 1">
            <a:extLst>
              <a:ext uri="{FF2B5EF4-FFF2-40B4-BE49-F238E27FC236}">
                <a16:creationId xmlns:a16="http://schemas.microsoft.com/office/drawing/2014/main" id="{677716CA-4E9C-41A2-815D-58D1993CDF3E}"/>
              </a:ext>
            </a:extLst>
          </p:cNvPr>
          <p:cNvSpPr txBox="1">
            <a:spLocks/>
          </p:cNvSpPr>
          <p:nvPr/>
        </p:nvSpPr>
        <p:spPr>
          <a:xfrm>
            <a:off x="431768" y="1367077"/>
            <a:ext cx="8342096" cy="4305934"/>
          </a:xfrm>
          <a:prstGeom prst="rect">
            <a:avLst/>
          </a:prstGeom>
        </p:spPr>
        <p:txBody>
          <a:bodyPr vert="horz" lIns="68580" tIns="34290" rIns="68580" bIns="34290" rtlCol="0">
            <a:normAutofit fontScale="92500" lnSpcReduction="1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3200" i="1" dirty="0">
                <a:solidFill>
                  <a:schemeClr val="tx1">
                    <a:lumMod val="75000"/>
                    <a:lumOff val="25000"/>
                  </a:schemeClr>
                </a:solidFill>
                <a:latin typeface="Arial" panose="020B0604020202020204" pitchFamily="34" charset="0"/>
                <a:cs typeface="Arial" panose="020B0604020202020204" pitchFamily="34" charset="0"/>
              </a:rPr>
              <a:t>La economía Circular debe transformar el sector de residuos en una industria de recursos:</a:t>
            </a:r>
          </a:p>
          <a:p>
            <a:pPr marL="285750" indent="-285750" algn="just">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Papel clave: industria del recurso materiales y productos.</a:t>
            </a: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Trabajando juntos todos los agentes implicados.</a:t>
            </a: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Socios y alianzas entre distintos actores y partes interesadas (estrategia </a:t>
            </a:r>
            <a:r>
              <a:rPr lang="es-ES" sz="1800" dirty="0" err="1">
                <a:solidFill>
                  <a:schemeClr val="tx1">
                    <a:lumMod val="75000"/>
                    <a:lumOff val="25000"/>
                  </a:schemeClr>
                </a:solidFill>
                <a:latin typeface="Arial" panose="020B0604020202020204" pitchFamily="34" charset="0"/>
                <a:cs typeface="Arial" panose="020B0604020202020204" pitchFamily="34" charset="0"/>
              </a:rPr>
              <a:t>win-win</a:t>
            </a:r>
            <a:r>
              <a:rPr lang="es-ES" sz="18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Necesidad de contactos y lobby.</a:t>
            </a: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Barreras especificas de países: requieren diferentes tipos de acción en Europa.</a:t>
            </a: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Colaboración público-privada.</a:t>
            </a: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Necesidad de I+D+i y posicionamiento.</a:t>
            </a:r>
          </a:p>
          <a:p>
            <a:pPr marL="285750" indent="-285750" algn="just">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p:txBody>
      </p:sp>
      <p:cxnSp>
        <p:nvCxnSpPr>
          <p:cNvPr id="7" name="Conector recto 6">
            <a:extLst>
              <a:ext uri="{FF2B5EF4-FFF2-40B4-BE49-F238E27FC236}">
                <a16:creationId xmlns:a16="http://schemas.microsoft.com/office/drawing/2014/main" id="{743FF911-9511-4022-8159-EC52FB9C9CEF}"/>
              </a:ext>
            </a:extLst>
          </p:cNvPr>
          <p:cNvCxnSpPr>
            <a:cxnSpLocks/>
          </p:cNvCxnSpPr>
          <p:nvPr/>
        </p:nvCxnSpPr>
        <p:spPr>
          <a:xfrm>
            <a:off x="370136" y="1201663"/>
            <a:ext cx="8403728"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D6D9856-564B-47E2-86FF-D25ACB73C958}"/>
              </a:ext>
            </a:extLst>
          </p:cNvPr>
          <p:cNvCxnSpPr>
            <a:cxnSpLocks/>
          </p:cNvCxnSpPr>
          <p:nvPr/>
        </p:nvCxnSpPr>
        <p:spPr>
          <a:xfrm>
            <a:off x="486394" y="5796731"/>
            <a:ext cx="8287470"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213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25</a:t>
            </a:fld>
            <a:endParaRPr lang="de-DE">
              <a:solidFill>
                <a:srgbClr val="000000">
                  <a:lumMod val="75000"/>
                  <a:lumOff val="25000"/>
                </a:srgbClr>
              </a:solidFill>
              <a:latin typeface="Arial"/>
            </a:endParaRPr>
          </a:p>
        </p:txBody>
      </p:sp>
      <p:sp>
        <p:nvSpPr>
          <p:cNvPr id="8" name="Titel 1">
            <a:extLst>
              <a:ext uri="{FF2B5EF4-FFF2-40B4-BE49-F238E27FC236}">
                <a16:creationId xmlns:a16="http://schemas.microsoft.com/office/drawing/2014/main" id="{3B71E068-8277-4AB1-BBD2-51350A110C0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Resumen</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808DD31-CCA7-4B53-948F-C50CD9E2C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2" name="Diagrama 1">
            <a:extLst>
              <a:ext uri="{FF2B5EF4-FFF2-40B4-BE49-F238E27FC236}">
                <a16:creationId xmlns:a16="http://schemas.microsoft.com/office/drawing/2014/main" id="{33882D95-F209-4661-BCD1-ED871C72D920}"/>
              </a:ext>
            </a:extLst>
          </p:cNvPr>
          <p:cNvGraphicFramePr/>
          <p:nvPr>
            <p:extLst>
              <p:ext uri="{D42A27DB-BD31-4B8C-83A1-F6EECF244321}">
                <p14:modId xmlns:p14="http://schemas.microsoft.com/office/powerpoint/2010/main" val="3524285482"/>
              </p:ext>
            </p:extLst>
          </p:nvPr>
        </p:nvGraphicFramePr>
        <p:xfrm>
          <a:off x="370136" y="959667"/>
          <a:ext cx="8403728" cy="4879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5024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riángulo isósceles 17">
            <a:extLst>
              <a:ext uri="{FF2B5EF4-FFF2-40B4-BE49-F238E27FC236}">
                <a16:creationId xmlns:a16="http://schemas.microsoft.com/office/drawing/2014/main" id="{03BC96CC-144E-44D1-A21C-7A9D184C2E44}"/>
              </a:ext>
            </a:extLst>
          </p:cNvPr>
          <p:cNvSpPr/>
          <p:nvPr/>
        </p:nvSpPr>
        <p:spPr>
          <a:xfrm rot="5400000">
            <a:off x="-1510290" y="3580394"/>
            <a:ext cx="3949700" cy="929120"/>
          </a:xfrm>
          <a:prstGeom prst="triangle">
            <a:avLst>
              <a:gd name="adj" fmla="val 57958"/>
            </a:avLst>
          </a:prstGeom>
          <a:solidFill>
            <a:srgbClr val="C6F2C9">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Paralelogramo 9">
            <a:extLst>
              <a:ext uri="{FF2B5EF4-FFF2-40B4-BE49-F238E27FC236}">
                <a16:creationId xmlns:a16="http://schemas.microsoft.com/office/drawing/2014/main" id="{1A6A0B7E-2DA0-4F21-88BE-0A6E2223918C}"/>
              </a:ext>
            </a:extLst>
          </p:cNvPr>
          <p:cNvSpPr/>
          <p:nvPr/>
        </p:nvSpPr>
        <p:spPr>
          <a:xfrm rot="18000000">
            <a:off x="-1403613" y="1086454"/>
            <a:ext cx="9761271" cy="2229056"/>
          </a:xfrm>
          <a:prstGeom prst="parallelogram">
            <a:avLst>
              <a:gd name="adj" fmla="val 77741"/>
            </a:avLst>
          </a:prstGeom>
          <a:solidFill>
            <a:srgbClr val="C6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Paralelogramo 7">
            <a:extLst>
              <a:ext uri="{FF2B5EF4-FFF2-40B4-BE49-F238E27FC236}">
                <a16:creationId xmlns:a16="http://schemas.microsoft.com/office/drawing/2014/main" id="{714FAA7F-3B6D-42CC-8FF0-E0E188A57B63}"/>
              </a:ext>
            </a:extLst>
          </p:cNvPr>
          <p:cNvSpPr/>
          <p:nvPr/>
        </p:nvSpPr>
        <p:spPr>
          <a:xfrm rot="17925076" flipH="1">
            <a:off x="909952" y="1844330"/>
            <a:ext cx="9662986" cy="3229192"/>
          </a:xfrm>
          <a:prstGeom prst="parallelogram">
            <a:avLst>
              <a:gd name="adj" fmla="val 41048"/>
            </a:avLst>
          </a:prstGeom>
          <a:solidFill>
            <a:srgbClr val="88E2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Paralelogramo 2">
            <a:extLst>
              <a:ext uri="{FF2B5EF4-FFF2-40B4-BE49-F238E27FC236}">
                <a16:creationId xmlns:a16="http://schemas.microsoft.com/office/drawing/2014/main" id="{B33A711C-71B7-4E63-9D3E-67DCCB556F9B}"/>
              </a:ext>
            </a:extLst>
          </p:cNvPr>
          <p:cNvSpPr/>
          <p:nvPr/>
        </p:nvSpPr>
        <p:spPr>
          <a:xfrm rot="2718216">
            <a:off x="-2133441" y="2619917"/>
            <a:ext cx="11251879" cy="1592768"/>
          </a:xfrm>
          <a:prstGeom prst="parallelogram">
            <a:avLst>
              <a:gd name="adj" fmla="val 9819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5" name="Conector recto 4">
            <a:extLst>
              <a:ext uri="{FF2B5EF4-FFF2-40B4-BE49-F238E27FC236}">
                <a16:creationId xmlns:a16="http://schemas.microsoft.com/office/drawing/2014/main" id="{8EA922D2-E6D2-4989-9A0C-73512C0AF37B}"/>
              </a:ext>
            </a:extLst>
          </p:cNvPr>
          <p:cNvCxnSpPr>
            <a:cxnSpLocks/>
          </p:cNvCxnSpPr>
          <p:nvPr/>
        </p:nvCxnSpPr>
        <p:spPr>
          <a:xfrm flipH="1" flipV="1">
            <a:off x="0" y="2070100"/>
            <a:ext cx="2001916" cy="4914902"/>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A6495D4D-19AE-4D23-9516-38C3C622BD06}"/>
              </a:ext>
            </a:extLst>
          </p:cNvPr>
          <p:cNvCxnSpPr>
            <a:cxnSpLocks/>
          </p:cNvCxnSpPr>
          <p:nvPr/>
        </p:nvCxnSpPr>
        <p:spPr>
          <a:xfrm flipV="1">
            <a:off x="5553075" y="0"/>
            <a:ext cx="3927900" cy="7153276"/>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2982A145-4A24-473F-90CA-74FA44BA0DC5}"/>
              </a:ext>
            </a:extLst>
          </p:cNvPr>
          <p:cNvCxnSpPr>
            <a:cxnSpLocks/>
          </p:cNvCxnSpPr>
          <p:nvPr/>
        </p:nvCxnSpPr>
        <p:spPr>
          <a:xfrm flipV="1">
            <a:off x="2023670" y="-266700"/>
            <a:ext cx="3901892" cy="7153275"/>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
        <p:nvSpPr>
          <p:cNvPr id="2" name="Ellipse 1"/>
          <p:cNvSpPr/>
          <p:nvPr/>
        </p:nvSpPr>
        <p:spPr>
          <a:xfrm>
            <a:off x="2510569" y="1376499"/>
            <a:ext cx="4105002" cy="4105002"/>
          </a:xfrm>
          <a:prstGeom prst="ellipse">
            <a:avLst/>
          </a:prstGeom>
          <a:solidFill>
            <a:srgbClr val="FAFAFA">
              <a:alpha val="84000"/>
            </a:srgbClr>
          </a:solidFill>
          <a:ln w="12700" cap="flat" cmpd="sng" algn="ctr">
            <a:noFill/>
            <a:prstDash val="solid"/>
            <a:miter lim="800000"/>
          </a:ln>
          <a:effectLst/>
        </p:spPr>
        <p:txBody>
          <a:bodyPr rtlCol="0" anchor="ctr"/>
          <a:lstStyle/>
          <a:p>
            <a:pPr algn="ctr" defTabSz="713232"/>
            <a:endParaRPr lang="de-DE" sz="1404" kern="0" dirty="0">
              <a:solidFill>
                <a:srgbClr val="34719E"/>
              </a:solidFill>
              <a:latin typeface="Arial"/>
            </a:endParaRPr>
          </a:p>
        </p:txBody>
      </p:sp>
      <p:sp>
        <p:nvSpPr>
          <p:cNvPr id="7" name="TextBox 23"/>
          <p:cNvSpPr txBox="1"/>
          <p:nvPr/>
        </p:nvSpPr>
        <p:spPr>
          <a:xfrm>
            <a:off x="2915813" y="3753036"/>
            <a:ext cx="3312372" cy="600164"/>
          </a:xfrm>
          <a:prstGeom prst="rect">
            <a:avLst/>
          </a:prstGeom>
          <a:noFill/>
        </p:spPr>
        <p:txBody>
          <a:bodyPr wrap="square" rtlCol="0">
            <a:spAutoFit/>
          </a:bodyPr>
          <a:lstStyle/>
          <a:p>
            <a:pPr algn="ctr"/>
            <a:r>
              <a:rPr lang="en-US" sz="1100" b="1" cap="all" dirty="0">
                <a:solidFill>
                  <a:schemeClr val="accent1"/>
                </a:solidFill>
                <a:latin typeface="+mj-lt"/>
                <a:ea typeface="Lato Light" panose="020F0502020204030203" pitchFamily="34" charset="0"/>
                <a:cs typeface="Lato Light" panose="020F0502020204030203" pitchFamily="34" charset="0"/>
              </a:rPr>
              <a:t>Towards a sustainable agro-food industry. Capacity building programmes in energy efficiency.</a:t>
            </a:r>
            <a:endParaRPr lang="en-GB" sz="1100" b="1" cap="all" dirty="0">
              <a:solidFill>
                <a:schemeClr val="accent1"/>
              </a:solidFill>
              <a:latin typeface="+mj-lt"/>
              <a:ea typeface="Lato Light" panose="020F0502020204030203" pitchFamily="34" charset="0"/>
              <a:cs typeface="Lato Light" panose="020F0502020204030203"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26898" y="2646850"/>
            <a:ext cx="2472345" cy="593362"/>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Conector recto 15">
            <a:extLst>
              <a:ext uri="{FF2B5EF4-FFF2-40B4-BE49-F238E27FC236}">
                <a16:creationId xmlns:a16="http://schemas.microsoft.com/office/drawing/2014/main" id="{EDCA113B-56F1-4F43-92C5-0B60BA529B5B}"/>
              </a:ext>
            </a:extLst>
          </p:cNvPr>
          <p:cNvCxnSpPr>
            <a:cxnSpLocks/>
          </p:cNvCxnSpPr>
          <p:nvPr/>
        </p:nvCxnSpPr>
        <p:spPr>
          <a:xfrm flipV="1">
            <a:off x="-170725" y="-857249"/>
            <a:ext cx="4109594" cy="7134224"/>
          </a:xfrm>
          <a:prstGeom prst="line">
            <a:avLst/>
          </a:prstGeom>
          <a:ln w="12700">
            <a:solidFill>
              <a:srgbClr val="209298"/>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4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kumimoji="0" lang="es-ES" sz="2400" b="1" i="0" u="none" strike="noStrike" kern="1200" cap="none" spc="0" normalizeH="0" baseline="0" noProof="0" dirty="0">
                <a:ln>
                  <a:noFill/>
                </a:ln>
                <a:solidFill>
                  <a:srgbClr val="FFFFFF"/>
                </a:solidFill>
                <a:effectLst/>
                <a:uLnTx/>
                <a:uFillTx/>
                <a:latin typeface="Arial"/>
                <a:ea typeface="+mj-ea"/>
                <a:cs typeface="+mj-cs"/>
              </a:rPr>
              <a:t>Modelo lineal de consumo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2" name="Diagrama 1">
            <a:extLst>
              <a:ext uri="{FF2B5EF4-FFF2-40B4-BE49-F238E27FC236}">
                <a16:creationId xmlns:a16="http://schemas.microsoft.com/office/drawing/2014/main" id="{62FA9118-5876-4E59-867D-40C166ED3252}"/>
              </a:ext>
            </a:extLst>
          </p:cNvPr>
          <p:cNvGraphicFramePr/>
          <p:nvPr/>
        </p:nvGraphicFramePr>
        <p:xfrm>
          <a:off x="370136" y="1955549"/>
          <a:ext cx="8403728" cy="31415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0268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kumimoji="0" lang="es-ES" sz="2400" b="1" i="0" u="none" strike="noStrike" kern="1200" cap="none" spc="0" normalizeH="0" baseline="0" noProof="0" dirty="0">
                <a:ln>
                  <a:noFill/>
                </a:ln>
                <a:solidFill>
                  <a:srgbClr val="FFFFFF"/>
                </a:solidFill>
                <a:effectLst/>
                <a:uLnTx/>
                <a:uFillTx/>
                <a:latin typeface="Arial"/>
                <a:ea typeface="+mj-ea"/>
                <a:cs typeface="+mj-cs"/>
              </a:rPr>
              <a:t>Modelo lineal de consumo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Marcador de contenido 1">
            <a:extLst>
              <a:ext uri="{FF2B5EF4-FFF2-40B4-BE49-F238E27FC236}">
                <a16:creationId xmlns:a16="http://schemas.microsoft.com/office/drawing/2014/main" id="{677716CA-4E9C-41A2-815D-58D1993CDF3E}"/>
              </a:ext>
            </a:extLst>
          </p:cNvPr>
          <p:cNvSpPr txBox="1">
            <a:spLocks/>
          </p:cNvSpPr>
          <p:nvPr/>
        </p:nvSpPr>
        <p:spPr>
          <a:xfrm>
            <a:off x="615936" y="2426331"/>
            <a:ext cx="7912127" cy="3246701"/>
          </a:xfrm>
          <a:prstGeom prst="rect">
            <a:avLst/>
          </a:prstGeom>
        </p:spPr>
        <p:txBody>
          <a:bodyPr vert="horz" lIns="68580" tIns="34290" rIns="68580" bIns="34290" rtlCol="0">
            <a:normAutofit fontScale="92500" lnSpcReduction="1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3200" i="1" dirty="0">
                <a:solidFill>
                  <a:schemeClr val="tx1">
                    <a:lumMod val="75000"/>
                    <a:lumOff val="25000"/>
                  </a:schemeClr>
                </a:solidFill>
                <a:latin typeface="Arial" panose="020B0604020202020204" pitchFamily="34" charset="0"/>
                <a:cs typeface="Arial" panose="020B0604020202020204" pitchFamily="34" charset="0"/>
              </a:rPr>
              <a:t>Resultados:</a:t>
            </a:r>
          </a:p>
          <a:p>
            <a:pPr marL="285750" indent="-285750" algn="just">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Creación de valor económico añadido sólo  en la primera parte de la cadena.</a:t>
            </a: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Aumento significativo de los tipos de materiales/residuos producidos.</a:t>
            </a: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Tecnificación y aumento de costes del proceso de gestión de residuos.</a:t>
            </a: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Dilución de responsabilidades.</a:t>
            </a: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Disminución del porcentaje de valorización y de la cadena absoluta reciclada, con el consiguiente incremento de los envíos a vertedero.</a:t>
            </a:r>
          </a:p>
        </p:txBody>
      </p:sp>
      <p:cxnSp>
        <p:nvCxnSpPr>
          <p:cNvPr id="7" name="Conector recto 6">
            <a:extLst>
              <a:ext uri="{FF2B5EF4-FFF2-40B4-BE49-F238E27FC236}">
                <a16:creationId xmlns:a16="http://schemas.microsoft.com/office/drawing/2014/main" id="{743FF911-9511-4022-8159-EC52FB9C9CEF}"/>
              </a:ext>
            </a:extLst>
          </p:cNvPr>
          <p:cNvCxnSpPr>
            <a:cxnSpLocks/>
          </p:cNvCxnSpPr>
          <p:nvPr/>
        </p:nvCxnSpPr>
        <p:spPr>
          <a:xfrm>
            <a:off x="615936" y="2206598"/>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D6D9856-564B-47E2-86FF-D25ACB73C958}"/>
              </a:ext>
            </a:extLst>
          </p:cNvPr>
          <p:cNvCxnSpPr>
            <a:cxnSpLocks/>
          </p:cNvCxnSpPr>
          <p:nvPr/>
        </p:nvCxnSpPr>
        <p:spPr>
          <a:xfrm>
            <a:off x="431768" y="5796731"/>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graphicFrame>
        <p:nvGraphicFramePr>
          <p:cNvPr id="11" name="Diagrama 10">
            <a:extLst>
              <a:ext uri="{FF2B5EF4-FFF2-40B4-BE49-F238E27FC236}">
                <a16:creationId xmlns:a16="http://schemas.microsoft.com/office/drawing/2014/main" id="{17433302-5CBF-4D6D-94C5-2C57B8ABA68B}"/>
              </a:ext>
            </a:extLst>
          </p:cNvPr>
          <p:cNvGraphicFramePr/>
          <p:nvPr/>
        </p:nvGraphicFramePr>
        <p:xfrm>
          <a:off x="370136" y="799393"/>
          <a:ext cx="8403728" cy="1283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07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kumimoji="0" lang="es-ES" sz="2400" b="1" i="0" u="none" strike="noStrike" kern="1200" cap="none" spc="0" normalizeH="0" baseline="0" noProof="0" dirty="0">
                <a:ln>
                  <a:noFill/>
                </a:ln>
                <a:solidFill>
                  <a:srgbClr val="FFFFFF"/>
                </a:solidFill>
                <a:effectLst/>
                <a:uLnTx/>
                <a:uFillTx/>
                <a:latin typeface="Arial"/>
                <a:ea typeface="+mj-ea"/>
                <a:cs typeface="+mj-cs"/>
              </a:rPr>
              <a:t>Modelo lineal de consumo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Marcador de contenido 1">
            <a:extLst>
              <a:ext uri="{FF2B5EF4-FFF2-40B4-BE49-F238E27FC236}">
                <a16:creationId xmlns:a16="http://schemas.microsoft.com/office/drawing/2014/main" id="{677716CA-4E9C-41A2-815D-58D1993CDF3E}"/>
              </a:ext>
            </a:extLst>
          </p:cNvPr>
          <p:cNvSpPr txBox="1">
            <a:spLocks/>
          </p:cNvSpPr>
          <p:nvPr/>
        </p:nvSpPr>
        <p:spPr>
          <a:xfrm>
            <a:off x="615936" y="2426331"/>
            <a:ext cx="7912127" cy="3246701"/>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3200" i="1" dirty="0">
                <a:solidFill>
                  <a:schemeClr val="tx1">
                    <a:lumMod val="75000"/>
                    <a:lumOff val="25000"/>
                  </a:schemeClr>
                </a:solidFill>
                <a:latin typeface="Arial" panose="020B0604020202020204" pitchFamily="34" charset="0"/>
                <a:cs typeface="Arial" panose="020B0604020202020204" pitchFamily="34" charset="0"/>
              </a:rPr>
              <a:t>Crisis global-cambio:</a:t>
            </a:r>
          </a:p>
          <a:p>
            <a:pPr marL="285750" indent="-285750" algn="just">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El 20% de la población consume el 80% de los recursos, mientras que el 80% tiene que sobrevivir con el 20% restante.</a:t>
            </a:r>
          </a:p>
          <a:p>
            <a:pPr algn="just">
              <a:spcBef>
                <a:spcPts val="0"/>
              </a:spcBef>
              <a:spcAft>
                <a:spcPts val="1800"/>
              </a:spcAft>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just">
              <a:spcBef>
                <a:spcPts val="0"/>
              </a:spcBef>
              <a:spcAft>
                <a:spcPts val="1800"/>
              </a:spcAft>
              <a:buFont typeface="Wingdings" panose="05000000000000000000" pitchFamily="2" charset="2"/>
              <a:buChar char="ü"/>
            </a:pPr>
            <a:r>
              <a:rPr lang="es-ES" sz="1800" dirty="0">
                <a:solidFill>
                  <a:schemeClr val="tx1">
                    <a:lumMod val="75000"/>
                    <a:lumOff val="25000"/>
                  </a:schemeClr>
                </a:solidFill>
                <a:latin typeface="Arial" panose="020B0604020202020204" pitchFamily="34" charset="0"/>
                <a:cs typeface="Arial" panose="020B0604020202020204" pitchFamily="34" charset="0"/>
              </a:rPr>
              <a:t>La “globalización del modelo energético y el estilo de vida occidental NO es posible, necesitaríamos la existencia de varios Plantea Tierra para sostenerlo.</a:t>
            </a:r>
          </a:p>
        </p:txBody>
      </p:sp>
      <p:cxnSp>
        <p:nvCxnSpPr>
          <p:cNvPr id="7" name="Conector recto 6">
            <a:extLst>
              <a:ext uri="{FF2B5EF4-FFF2-40B4-BE49-F238E27FC236}">
                <a16:creationId xmlns:a16="http://schemas.microsoft.com/office/drawing/2014/main" id="{743FF911-9511-4022-8159-EC52FB9C9CEF}"/>
              </a:ext>
            </a:extLst>
          </p:cNvPr>
          <p:cNvCxnSpPr>
            <a:cxnSpLocks/>
          </p:cNvCxnSpPr>
          <p:nvPr/>
        </p:nvCxnSpPr>
        <p:spPr>
          <a:xfrm>
            <a:off x="615936" y="2206598"/>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D6D9856-564B-47E2-86FF-D25ACB73C958}"/>
              </a:ext>
            </a:extLst>
          </p:cNvPr>
          <p:cNvCxnSpPr>
            <a:cxnSpLocks/>
          </p:cNvCxnSpPr>
          <p:nvPr/>
        </p:nvCxnSpPr>
        <p:spPr>
          <a:xfrm>
            <a:off x="431768" y="5796731"/>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graphicFrame>
        <p:nvGraphicFramePr>
          <p:cNvPr id="11" name="Diagrama 10">
            <a:extLst>
              <a:ext uri="{FF2B5EF4-FFF2-40B4-BE49-F238E27FC236}">
                <a16:creationId xmlns:a16="http://schemas.microsoft.com/office/drawing/2014/main" id="{17433302-5CBF-4D6D-94C5-2C57B8ABA68B}"/>
              </a:ext>
            </a:extLst>
          </p:cNvPr>
          <p:cNvGraphicFramePr/>
          <p:nvPr/>
        </p:nvGraphicFramePr>
        <p:xfrm>
          <a:off x="370136" y="799393"/>
          <a:ext cx="8403728" cy="1283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266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79C80CC-CCA0-4DCE-8757-613148B4AB18}"/>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kumimoji="0" lang="es-ES" sz="2400" b="1" i="0" u="none" strike="noStrike" kern="1200" cap="none" spc="0" normalizeH="0" baseline="0" noProof="0" dirty="0">
                <a:ln>
                  <a:noFill/>
                </a:ln>
                <a:solidFill>
                  <a:srgbClr val="FFFFFF"/>
                </a:solidFill>
                <a:effectLst/>
                <a:uLnTx/>
                <a:uFillTx/>
                <a:latin typeface="Arial"/>
                <a:ea typeface="+mj-ea"/>
                <a:cs typeface="+mj-cs"/>
              </a:rPr>
              <a:t>Modelo lineal de consumo</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6" name="Rectángulo 5">
            <a:extLst>
              <a:ext uri="{FF2B5EF4-FFF2-40B4-BE49-F238E27FC236}">
                <a16:creationId xmlns:a16="http://schemas.microsoft.com/office/drawing/2014/main" id="{FC3F842D-0D36-4C87-BCEC-A719E3B4F830}"/>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Marcador de contenido 1">
            <a:extLst>
              <a:ext uri="{FF2B5EF4-FFF2-40B4-BE49-F238E27FC236}">
                <a16:creationId xmlns:a16="http://schemas.microsoft.com/office/drawing/2014/main" id="{677716CA-4E9C-41A2-815D-58D1993CDF3E}"/>
              </a:ext>
            </a:extLst>
          </p:cNvPr>
          <p:cNvSpPr txBox="1">
            <a:spLocks/>
          </p:cNvSpPr>
          <p:nvPr/>
        </p:nvSpPr>
        <p:spPr>
          <a:xfrm>
            <a:off x="615936" y="2426331"/>
            <a:ext cx="7912127" cy="3246701"/>
          </a:xfrm>
          <a:prstGeom prst="rect">
            <a:avLst/>
          </a:prstGeom>
        </p:spPr>
        <p:txBody>
          <a:bodyPr vert="horz" lIns="68580" tIns="34290" rIns="68580" bIns="34290" rtlCol="0">
            <a:normAutofit fontScale="77500" lnSpcReduction="20000"/>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3200" i="1" dirty="0">
                <a:solidFill>
                  <a:schemeClr val="tx1">
                    <a:lumMod val="75000"/>
                    <a:lumOff val="25000"/>
                  </a:schemeClr>
                </a:solidFill>
                <a:latin typeface="Arial" panose="020B0604020202020204" pitchFamily="34" charset="0"/>
                <a:cs typeface="Arial" panose="020B0604020202020204" pitchFamily="34" charset="0"/>
              </a:rPr>
              <a:t>Un factor olvidado: La TIERRA</a:t>
            </a:r>
          </a:p>
          <a:p>
            <a:pPr marL="285750" indent="-285750" algn="just">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ctr">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marL="285750" indent="-285750" algn="ctr">
              <a:spcBef>
                <a:spcPts val="0"/>
              </a:spcBef>
              <a:spcAft>
                <a:spcPts val="1800"/>
              </a:spcAft>
              <a:buFont typeface="Wingdings" panose="05000000000000000000" pitchFamily="2" charset="2"/>
              <a:buChar char="ü"/>
            </a:pPr>
            <a:r>
              <a:rPr lang="es-ES" sz="1800" b="1" dirty="0">
                <a:solidFill>
                  <a:schemeClr val="tx1">
                    <a:lumMod val="75000"/>
                    <a:lumOff val="25000"/>
                  </a:schemeClr>
                </a:solidFill>
                <a:latin typeface="Arial" panose="020B0604020202020204" pitchFamily="34" charset="0"/>
                <a:cs typeface="Arial" panose="020B0604020202020204" pitchFamily="34" charset="0"/>
              </a:rPr>
              <a:t>NO ES UN SISTEMA AISLADO </a:t>
            </a:r>
            <a:r>
              <a:rPr lang="es-ES" sz="1800" dirty="0">
                <a:solidFill>
                  <a:schemeClr val="tx1">
                    <a:lumMod val="75000"/>
                    <a:lumOff val="25000"/>
                  </a:schemeClr>
                </a:solidFill>
                <a:latin typeface="Arial" panose="020B0604020202020204" pitchFamily="34" charset="0"/>
                <a:cs typeface="Arial" panose="020B0604020202020204" pitchFamily="34" charset="0"/>
              </a:rPr>
              <a:t>(No intercambia materia ni energía con el entorno).</a:t>
            </a:r>
          </a:p>
          <a:p>
            <a:pPr marL="285750" indent="-285750" algn="ctr">
              <a:spcBef>
                <a:spcPts val="0"/>
              </a:spcBef>
              <a:spcAft>
                <a:spcPts val="1800"/>
              </a:spcAft>
              <a:buFont typeface="Wingdings" panose="05000000000000000000" pitchFamily="2" charset="2"/>
              <a:buChar char="ü"/>
            </a:pPr>
            <a:r>
              <a:rPr lang="es-ES" sz="1800" b="1" dirty="0">
                <a:solidFill>
                  <a:schemeClr val="tx1">
                    <a:lumMod val="75000"/>
                    <a:lumOff val="25000"/>
                  </a:schemeClr>
                </a:solidFill>
                <a:latin typeface="Arial" panose="020B0604020202020204" pitchFamily="34" charset="0"/>
                <a:cs typeface="Arial" panose="020B0604020202020204" pitchFamily="34" charset="0"/>
              </a:rPr>
              <a:t>NO ES UN SISTEMA ABIERTO </a:t>
            </a:r>
            <a:r>
              <a:rPr lang="es-ES" sz="1800" dirty="0">
                <a:solidFill>
                  <a:schemeClr val="tx1">
                    <a:lumMod val="75000"/>
                    <a:lumOff val="25000"/>
                  </a:schemeClr>
                </a:solidFill>
                <a:latin typeface="Arial" panose="020B0604020202020204" pitchFamily="34" charset="0"/>
                <a:cs typeface="Arial" panose="020B0604020202020204" pitchFamily="34" charset="0"/>
              </a:rPr>
              <a:t>(Intercambia materia y energía con el entorno).</a:t>
            </a:r>
          </a:p>
          <a:p>
            <a:pPr marL="285750" indent="-285750" algn="ctr">
              <a:spcBef>
                <a:spcPts val="0"/>
              </a:spcBef>
              <a:spcAft>
                <a:spcPts val="1800"/>
              </a:spcAft>
              <a:buFont typeface="Wingdings" panose="05000000000000000000" pitchFamily="2" charset="2"/>
              <a:buChar char="ü"/>
            </a:pPr>
            <a:r>
              <a:rPr lang="es-ES" sz="1800" b="1" dirty="0">
                <a:solidFill>
                  <a:schemeClr val="tx1">
                    <a:lumMod val="75000"/>
                    <a:lumOff val="25000"/>
                  </a:schemeClr>
                </a:solidFill>
                <a:latin typeface="Arial" panose="020B0604020202020204" pitchFamily="34" charset="0"/>
                <a:cs typeface="Arial" panose="020B0604020202020204" pitchFamily="34" charset="0"/>
              </a:rPr>
              <a:t>ES UN SISTEMA CERRADO </a:t>
            </a:r>
            <a:r>
              <a:rPr lang="es-ES" sz="1800" dirty="0">
                <a:solidFill>
                  <a:schemeClr val="tx1">
                    <a:lumMod val="75000"/>
                    <a:lumOff val="25000"/>
                  </a:schemeClr>
                </a:solidFill>
                <a:latin typeface="Arial" panose="020B0604020202020204" pitchFamily="34" charset="0"/>
                <a:cs typeface="Arial" panose="020B0604020202020204" pitchFamily="34" charset="0"/>
              </a:rPr>
              <a:t>(Intercambia energía pero no materia con el entorno).</a:t>
            </a:r>
          </a:p>
          <a:p>
            <a:pPr marL="285750" indent="-285750" algn="just">
              <a:spcBef>
                <a:spcPts val="0"/>
              </a:spcBef>
              <a:spcAft>
                <a:spcPts val="1800"/>
              </a:spcAft>
              <a:buFont typeface="Wingdings" panose="05000000000000000000" pitchFamily="2" charset="2"/>
              <a:buChar char="ü"/>
            </a:pPr>
            <a:endParaRPr lang="es-ES" sz="1800" dirty="0">
              <a:solidFill>
                <a:schemeClr val="tx1">
                  <a:lumMod val="75000"/>
                  <a:lumOff val="25000"/>
                </a:schemeClr>
              </a:solidFill>
              <a:latin typeface="Arial" panose="020B0604020202020204" pitchFamily="34" charset="0"/>
              <a:cs typeface="Arial" panose="020B0604020202020204" pitchFamily="34" charset="0"/>
            </a:endParaRPr>
          </a:p>
          <a:p>
            <a:pPr algn="ctr">
              <a:spcBef>
                <a:spcPts val="0"/>
              </a:spcBef>
              <a:spcAft>
                <a:spcPts val="1800"/>
              </a:spcAft>
            </a:pPr>
            <a:r>
              <a:rPr lang="es-ES" sz="3300" i="1" dirty="0">
                <a:solidFill>
                  <a:schemeClr val="tx1">
                    <a:lumMod val="75000"/>
                    <a:lumOff val="25000"/>
                  </a:schemeClr>
                </a:solidFill>
                <a:latin typeface="Arial" panose="020B0604020202020204" pitchFamily="34" charset="0"/>
                <a:cs typeface="Arial" panose="020B0604020202020204" pitchFamily="34" charset="0"/>
              </a:rPr>
              <a:t>“La TIERRA es finita (su masa permanece constante)”</a:t>
            </a:r>
          </a:p>
        </p:txBody>
      </p:sp>
      <p:cxnSp>
        <p:nvCxnSpPr>
          <p:cNvPr id="7" name="Conector recto 6">
            <a:extLst>
              <a:ext uri="{FF2B5EF4-FFF2-40B4-BE49-F238E27FC236}">
                <a16:creationId xmlns:a16="http://schemas.microsoft.com/office/drawing/2014/main" id="{743FF911-9511-4022-8159-EC52FB9C9CEF}"/>
              </a:ext>
            </a:extLst>
          </p:cNvPr>
          <p:cNvCxnSpPr>
            <a:cxnSpLocks/>
          </p:cNvCxnSpPr>
          <p:nvPr/>
        </p:nvCxnSpPr>
        <p:spPr>
          <a:xfrm>
            <a:off x="615936" y="2206598"/>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FD6D9856-564B-47E2-86FF-D25ACB73C958}"/>
              </a:ext>
            </a:extLst>
          </p:cNvPr>
          <p:cNvCxnSpPr>
            <a:cxnSpLocks/>
          </p:cNvCxnSpPr>
          <p:nvPr/>
        </p:nvCxnSpPr>
        <p:spPr>
          <a:xfrm>
            <a:off x="431768" y="5796731"/>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graphicFrame>
        <p:nvGraphicFramePr>
          <p:cNvPr id="11" name="Diagrama 10">
            <a:extLst>
              <a:ext uri="{FF2B5EF4-FFF2-40B4-BE49-F238E27FC236}">
                <a16:creationId xmlns:a16="http://schemas.microsoft.com/office/drawing/2014/main" id="{17433302-5CBF-4D6D-94C5-2C57B8ABA68B}"/>
              </a:ext>
            </a:extLst>
          </p:cNvPr>
          <p:cNvGraphicFramePr/>
          <p:nvPr/>
        </p:nvGraphicFramePr>
        <p:xfrm>
          <a:off x="370136" y="799393"/>
          <a:ext cx="8403728" cy="12835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71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7</a:t>
            </a:fld>
            <a:endParaRPr lang="de-DE">
              <a:solidFill>
                <a:srgbClr val="000000">
                  <a:lumMod val="75000"/>
                  <a:lumOff val="25000"/>
                </a:srgbClr>
              </a:solidFill>
              <a:latin typeface="Arial"/>
            </a:endParaRPr>
          </a:p>
        </p:txBody>
      </p:sp>
      <p:sp>
        <p:nvSpPr>
          <p:cNvPr id="6" name="Marcador de contenido 1">
            <a:extLst>
              <a:ext uri="{FF2B5EF4-FFF2-40B4-BE49-F238E27FC236}">
                <a16:creationId xmlns:a16="http://schemas.microsoft.com/office/drawing/2014/main" id="{55E543C2-207B-4938-ABB6-D572BE3F8FE4}"/>
              </a:ext>
            </a:extLst>
          </p:cNvPr>
          <p:cNvSpPr txBox="1">
            <a:spLocks/>
          </p:cNvSpPr>
          <p:nvPr/>
        </p:nvSpPr>
        <p:spPr>
          <a:xfrm>
            <a:off x="615936" y="2597660"/>
            <a:ext cx="7912127" cy="1195926"/>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000" b="0" kern="1200">
                <a:solidFill>
                  <a:schemeClr val="accent6"/>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Arial" panose="020B0604020202020204" pitchFamily="34" charset="0"/>
              <a:buNone/>
              <a:defRPr sz="2000" kern="1200">
                <a:solidFill>
                  <a:schemeClr val="accent6"/>
                </a:solidFill>
                <a:latin typeface="+mj-lt"/>
                <a:ea typeface="+mn-ea"/>
                <a:cs typeface="+mn-cs"/>
              </a:defRPr>
            </a:lvl2pPr>
            <a:lvl3pPr marL="914400" indent="0" algn="ctr" defTabSz="914400" rtl="0" eaLnBrk="1" latinLnBrk="0" hangingPunct="1">
              <a:lnSpc>
                <a:spcPct val="90000"/>
              </a:lnSpc>
              <a:spcBef>
                <a:spcPts val="500"/>
              </a:spcBef>
              <a:buClr>
                <a:schemeClr val="accent1"/>
              </a:buClr>
              <a:buFont typeface="Arial" panose="020B0604020202020204" pitchFamily="34" charset="0"/>
              <a:buNone/>
              <a:defRPr sz="1800" kern="1200">
                <a:solidFill>
                  <a:schemeClr val="accent6"/>
                </a:solidFill>
                <a:latin typeface="+mj-lt"/>
                <a:ea typeface="+mn-ea"/>
                <a:cs typeface="+mn-cs"/>
              </a:defRPr>
            </a:lvl3pPr>
            <a:lvl4pPr marL="13716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4pPr>
            <a:lvl5pPr marL="1828800" indent="0" algn="ctr" defTabSz="914400" rtl="0" eaLnBrk="1" latinLnBrk="0" hangingPunct="1">
              <a:lnSpc>
                <a:spcPct val="90000"/>
              </a:lnSpc>
              <a:spcBef>
                <a:spcPts val="500"/>
              </a:spcBef>
              <a:buClr>
                <a:schemeClr val="accent1"/>
              </a:buClr>
              <a:buFont typeface="Arial" panose="020B0604020202020204" pitchFamily="34" charset="0"/>
              <a:buNone/>
              <a:defRPr sz="1600" kern="1200">
                <a:solidFill>
                  <a:schemeClr val="accent6"/>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s-ES" sz="3200" i="1" dirty="0">
                <a:solidFill>
                  <a:schemeClr val="tx1">
                    <a:lumMod val="75000"/>
                    <a:lumOff val="25000"/>
                  </a:schemeClr>
                </a:solidFill>
                <a:latin typeface="Arial" panose="020B0604020202020204" pitchFamily="34" charset="0"/>
                <a:cs typeface="Arial" panose="020B0604020202020204" pitchFamily="34" charset="0"/>
              </a:rPr>
              <a:t>¿Cuál es la solución?</a:t>
            </a:r>
          </a:p>
          <a:p>
            <a:pPr algn="ctr"/>
            <a:r>
              <a:rPr lang="es-ES" sz="3200" i="1" dirty="0">
                <a:solidFill>
                  <a:schemeClr val="tx1">
                    <a:lumMod val="75000"/>
                    <a:lumOff val="25000"/>
                  </a:schemeClr>
                </a:solidFill>
                <a:latin typeface="Arial" panose="020B0604020202020204" pitchFamily="34" charset="0"/>
                <a:cs typeface="Arial" panose="020B0604020202020204" pitchFamily="34" charset="0"/>
              </a:rPr>
              <a:t>Economía Circular</a:t>
            </a:r>
          </a:p>
          <a:p>
            <a:pPr algn="ctr"/>
            <a:endParaRPr lang="es-ES" sz="2100" dirty="0">
              <a:solidFill>
                <a:schemeClr val="tx1">
                  <a:lumMod val="75000"/>
                  <a:lumOff val="25000"/>
                </a:schemeClr>
              </a:solidFill>
              <a:latin typeface="Arial" panose="020B0604020202020204" pitchFamily="34" charset="0"/>
              <a:cs typeface="Arial" panose="020B0604020202020204" pitchFamily="34" charset="0"/>
            </a:endParaRPr>
          </a:p>
          <a:p>
            <a:pPr algn="just"/>
            <a:endParaRPr lang="es-ES" sz="18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0BFFA62E-43E6-4806-B3F9-78EAB6305EE6}"/>
              </a:ext>
            </a:extLst>
          </p:cNvPr>
          <p:cNvSpPr/>
          <p:nvPr/>
        </p:nvSpPr>
        <p:spPr>
          <a:xfrm>
            <a:off x="337290" y="1630559"/>
            <a:ext cx="752129" cy="3154710"/>
          </a:xfrm>
          <a:prstGeom prst="rect">
            <a:avLst/>
          </a:prstGeom>
        </p:spPr>
        <p:txBody>
          <a:bodyPr wrap="none">
            <a:spAutoFit/>
          </a:bodyPr>
          <a:lstStyle/>
          <a:p>
            <a:r>
              <a:rPr lang="es-ES" sz="19900" dirty="0">
                <a:solidFill>
                  <a:schemeClr val="tx1">
                    <a:lumMod val="75000"/>
                    <a:lumOff val="25000"/>
                  </a:schemeClr>
                </a:solidFill>
              </a:rPr>
              <a:t>‘</a:t>
            </a:r>
          </a:p>
        </p:txBody>
      </p:sp>
      <p:sp>
        <p:nvSpPr>
          <p:cNvPr id="8" name="Rectángulo 7">
            <a:extLst>
              <a:ext uri="{FF2B5EF4-FFF2-40B4-BE49-F238E27FC236}">
                <a16:creationId xmlns:a16="http://schemas.microsoft.com/office/drawing/2014/main" id="{08CF5D9A-7D24-4C21-8E55-BBFE2369CF29}"/>
              </a:ext>
            </a:extLst>
          </p:cNvPr>
          <p:cNvSpPr/>
          <p:nvPr/>
        </p:nvSpPr>
        <p:spPr>
          <a:xfrm rot="10800000">
            <a:off x="8081376" y="1128941"/>
            <a:ext cx="752129" cy="3154710"/>
          </a:xfrm>
          <a:prstGeom prst="rect">
            <a:avLst/>
          </a:prstGeom>
        </p:spPr>
        <p:txBody>
          <a:bodyPr wrap="none">
            <a:spAutoFit/>
          </a:bodyPr>
          <a:lstStyle/>
          <a:p>
            <a:r>
              <a:rPr lang="es-ES" sz="19900" dirty="0">
                <a:solidFill>
                  <a:schemeClr val="tx1">
                    <a:lumMod val="75000"/>
                    <a:lumOff val="25000"/>
                  </a:schemeClr>
                </a:solidFill>
              </a:rPr>
              <a:t>‘</a:t>
            </a:r>
          </a:p>
        </p:txBody>
      </p:sp>
      <p:cxnSp>
        <p:nvCxnSpPr>
          <p:cNvPr id="9" name="Conector recto 8">
            <a:extLst>
              <a:ext uri="{FF2B5EF4-FFF2-40B4-BE49-F238E27FC236}">
                <a16:creationId xmlns:a16="http://schemas.microsoft.com/office/drawing/2014/main" id="{0445AD89-C802-463F-ADCC-3F48344463F9}"/>
              </a:ext>
            </a:extLst>
          </p:cNvPr>
          <p:cNvCxnSpPr>
            <a:cxnSpLocks/>
          </p:cNvCxnSpPr>
          <p:nvPr/>
        </p:nvCxnSpPr>
        <p:spPr>
          <a:xfrm>
            <a:off x="486394" y="2121103"/>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28919BB0-CA3F-4756-A2A6-075B6FD59A5A}"/>
              </a:ext>
            </a:extLst>
          </p:cNvPr>
          <p:cNvCxnSpPr>
            <a:cxnSpLocks/>
          </p:cNvCxnSpPr>
          <p:nvPr/>
        </p:nvCxnSpPr>
        <p:spPr>
          <a:xfrm>
            <a:off x="549768" y="3954864"/>
            <a:ext cx="8171212" cy="0"/>
          </a:xfrm>
          <a:prstGeom prst="line">
            <a:avLst/>
          </a:prstGeom>
          <a:ln w="38100">
            <a:solidFill>
              <a:srgbClr val="88E2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91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8</a:t>
            </a:fld>
            <a:endParaRPr lang="de-DE">
              <a:solidFill>
                <a:srgbClr val="000000">
                  <a:lumMod val="75000"/>
                  <a:lumOff val="25000"/>
                </a:srgbClr>
              </a:solidFill>
              <a:latin typeface="Arial"/>
            </a:endParaRPr>
          </a:p>
        </p:txBody>
      </p:sp>
      <p:pic>
        <p:nvPicPr>
          <p:cNvPr id="15" name="Imagen 14">
            <a:extLst>
              <a:ext uri="{FF2B5EF4-FFF2-40B4-BE49-F238E27FC236}">
                <a16:creationId xmlns:a16="http://schemas.microsoft.com/office/drawing/2014/main" id="{842335A4-36B5-4866-B2B9-04CCA7FD1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685" y="1039410"/>
            <a:ext cx="4410629" cy="4779180"/>
          </a:xfrm>
          <a:prstGeom prst="rect">
            <a:avLst/>
          </a:prstGeom>
        </p:spPr>
      </p:pic>
      <p:sp>
        <p:nvSpPr>
          <p:cNvPr id="16" name="Rectángulo 15">
            <a:extLst>
              <a:ext uri="{FF2B5EF4-FFF2-40B4-BE49-F238E27FC236}">
                <a16:creationId xmlns:a16="http://schemas.microsoft.com/office/drawing/2014/main" id="{FAC5D0E4-187C-4764-AF6D-9538B52D8364}"/>
              </a:ext>
            </a:extLst>
          </p:cNvPr>
          <p:cNvSpPr/>
          <p:nvPr/>
        </p:nvSpPr>
        <p:spPr>
          <a:xfrm>
            <a:off x="542048" y="5017232"/>
            <a:ext cx="1716687" cy="334707"/>
          </a:xfrm>
          <a:prstGeom prst="rect">
            <a:avLst/>
          </a:prstGeom>
        </p:spPr>
        <p:txBody>
          <a:bodyPr wrap="square">
            <a:spAutoFit/>
          </a:bodyPr>
          <a:lstStyle/>
          <a:p>
            <a:r>
              <a:rPr lang="es-ES" sz="525" dirty="0"/>
              <a:t>Fuente: Adaptado de: http://www.ppa.pt/wp-content/uploads/2015/03/2-10_20H_WATER_CircularEconomy_PBLisbon.pdf.</a:t>
            </a:r>
          </a:p>
        </p:txBody>
      </p:sp>
      <p:sp>
        <p:nvSpPr>
          <p:cNvPr id="8" name="Titel 1">
            <a:extLst>
              <a:ext uri="{FF2B5EF4-FFF2-40B4-BE49-F238E27FC236}">
                <a16:creationId xmlns:a16="http://schemas.microsoft.com/office/drawing/2014/main" id="{3B71E068-8277-4AB1-BBD2-51350A110C0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808DD31-CCA7-4B53-948F-C50CD9E2C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93503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en-US">
                <a:solidFill>
                  <a:srgbClr val="000000">
                    <a:lumMod val="75000"/>
                    <a:lumOff val="25000"/>
                  </a:srgbClr>
                </a:solidFill>
                <a:latin typeface="Arial"/>
              </a:rPr>
              <a:t>Review Meeting  |  Brussels</a:t>
            </a:r>
            <a:endParaRPr lang="de-DE">
              <a:solidFill>
                <a:srgbClr val="000000">
                  <a:lumMod val="75000"/>
                  <a:lumOff val="25000"/>
                </a:srgbClr>
              </a:solidFill>
              <a:latin typeface="Arial"/>
            </a:endParaRPr>
          </a:p>
        </p:txBody>
      </p:sp>
      <p:sp>
        <p:nvSpPr>
          <p:cNvPr id="5" name="Foliennummernplatzhalter 4"/>
          <p:cNvSpPr>
            <a:spLocks noGrp="1"/>
          </p:cNvSpPr>
          <p:nvPr>
            <p:ph type="sldNum" sz="quarter" idx="12"/>
          </p:nvPr>
        </p:nvSpPr>
        <p:spPr/>
        <p:txBody>
          <a:bodyPr/>
          <a:lstStyle/>
          <a:p>
            <a:fld id="{78B3FE12-62BD-41F9-8F3F-A0956C733398}" type="slidenum">
              <a:rPr lang="de-DE">
                <a:solidFill>
                  <a:srgbClr val="000000">
                    <a:lumMod val="75000"/>
                    <a:lumOff val="25000"/>
                  </a:srgbClr>
                </a:solidFill>
                <a:latin typeface="Arial"/>
              </a:rPr>
              <a:pPr/>
              <a:t>9</a:t>
            </a:fld>
            <a:endParaRPr lang="de-DE">
              <a:solidFill>
                <a:srgbClr val="000000">
                  <a:lumMod val="75000"/>
                  <a:lumOff val="25000"/>
                </a:srgbClr>
              </a:solidFill>
              <a:latin typeface="Arial"/>
            </a:endParaRPr>
          </a:p>
        </p:txBody>
      </p:sp>
      <p:sp>
        <p:nvSpPr>
          <p:cNvPr id="8" name="Titel 1">
            <a:extLst>
              <a:ext uri="{FF2B5EF4-FFF2-40B4-BE49-F238E27FC236}">
                <a16:creationId xmlns:a16="http://schemas.microsoft.com/office/drawing/2014/main" id="{3B71E068-8277-4AB1-BBD2-51350A110C06}"/>
              </a:ext>
            </a:extLst>
          </p:cNvPr>
          <p:cNvSpPr txBox="1">
            <a:spLocks/>
          </p:cNvSpPr>
          <p:nvPr/>
        </p:nvSpPr>
        <p:spPr>
          <a:xfrm>
            <a:off x="370136" y="274638"/>
            <a:ext cx="8006861" cy="490066"/>
          </a:xfrm>
          <a:prstGeom prst="rect">
            <a:avLst/>
          </a:prstGeom>
          <a:solidFill>
            <a:srgbClr val="209298"/>
          </a:solidFill>
        </p:spPr>
        <p:txBody>
          <a:bodyPr vert="horz" lIns="91440" tIns="45720" rIns="91440" bIns="45720" rtlCol="0" anchor="ctr">
            <a:normAutofit/>
          </a:bodyPr>
          <a:lstStyle>
            <a:lvl1pPr algn="l" defTabSz="914400" rtl="0" eaLnBrk="1" latinLnBrk="0" hangingPunct="1">
              <a:spcBef>
                <a:spcPct val="0"/>
              </a:spcBef>
              <a:buNone/>
              <a:defRPr sz="2200" b="1" kern="1200">
                <a:solidFill>
                  <a:schemeClr val="bg1"/>
                </a:solidFill>
                <a:latin typeface="+mj-lt"/>
                <a:ea typeface="+mj-ea"/>
                <a:cs typeface="+mj-cs"/>
              </a:defRPr>
            </a:lvl1pPr>
          </a:lstStyle>
          <a:p>
            <a:pPr lvl="0">
              <a:defRPr/>
            </a:pPr>
            <a:r>
              <a:rPr lang="es-ES" sz="2400" dirty="0"/>
              <a:t>Principios de Economía Circular</a:t>
            </a:r>
            <a:endParaRPr kumimoji="0" lang="de-DE" sz="2200" b="1" i="0" u="none" strike="noStrike" kern="1200" cap="none" spc="0" normalizeH="0" baseline="0" noProof="0" dirty="0">
              <a:ln>
                <a:noFill/>
              </a:ln>
              <a:solidFill>
                <a:srgbClr val="FFFFFF"/>
              </a:solidFill>
              <a:effectLst/>
              <a:uLnTx/>
              <a:uFillTx/>
              <a:latin typeface="Arial"/>
              <a:ea typeface="+mj-ea"/>
              <a:cs typeface="+mj-cs"/>
            </a:endParaRPr>
          </a:p>
        </p:txBody>
      </p:sp>
      <p:sp>
        <p:nvSpPr>
          <p:cNvPr id="9" name="Rectángulo 8">
            <a:extLst>
              <a:ext uri="{FF2B5EF4-FFF2-40B4-BE49-F238E27FC236}">
                <a16:creationId xmlns:a16="http://schemas.microsoft.com/office/drawing/2014/main" id="{3808DD31-CCA7-4B53-948F-C50CD9E2C19C}"/>
              </a:ext>
            </a:extLst>
          </p:cNvPr>
          <p:cNvSpPr/>
          <p:nvPr/>
        </p:nvSpPr>
        <p:spPr>
          <a:xfrm>
            <a:off x="8548873" y="273636"/>
            <a:ext cx="224991" cy="489600"/>
          </a:xfrm>
          <a:prstGeom prst="rect">
            <a:avLst/>
          </a:prstGeom>
          <a:solidFill>
            <a:srgbClr val="1B8E9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rgbClr val="FFFFFF"/>
              </a:solidFill>
              <a:effectLst/>
              <a:uLnTx/>
              <a:uFillTx/>
              <a:latin typeface="Arial"/>
              <a:ea typeface="+mn-ea"/>
              <a:cs typeface="+mn-cs"/>
            </a:endParaRPr>
          </a:p>
        </p:txBody>
      </p:sp>
      <p:graphicFrame>
        <p:nvGraphicFramePr>
          <p:cNvPr id="10" name="Tabla 9">
            <a:extLst>
              <a:ext uri="{FF2B5EF4-FFF2-40B4-BE49-F238E27FC236}">
                <a16:creationId xmlns:a16="http://schemas.microsoft.com/office/drawing/2014/main" id="{17F30768-D500-4D53-9616-EC48522E4D6C}"/>
              </a:ext>
            </a:extLst>
          </p:cNvPr>
          <p:cNvGraphicFramePr>
            <a:graphicFrameLocks noGrp="1"/>
          </p:cNvGraphicFramePr>
          <p:nvPr>
            <p:extLst>
              <p:ext uri="{D42A27DB-BD31-4B8C-83A1-F6EECF244321}">
                <p14:modId xmlns:p14="http://schemas.microsoft.com/office/powerpoint/2010/main" val="2600014262"/>
              </p:ext>
            </p:extLst>
          </p:nvPr>
        </p:nvGraphicFramePr>
        <p:xfrm>
          <a:off x="370136" y="932505"/>
          <a:ext cx="8403727" cy="5151424"/>
        </p:xfrm>
        <a:graphic>
          <a:graphicData uri="http://schemas.openxmlformats.org/drawingml/2006/table">
            <a:tbl>
              <a:tblPr firstRow="1" bandRow="1">
                <a:tableStyleId>{5C22544A-7EE6-4342-B048-85BDC9FD1C3A}</a:tableStyleId>
              </a:tblPr>
              <a:tblGrid>
                <a:gridCol w="2545080">
                  <a:extLst>
                    <a:ext uri="{9D8B030D-6E8A-4147-A177-3AD203B41FA5}">
                      <a16:colId xmlns:a16="http://schemas.microsoft.com/office/drawing/2014/main" val="1439655594"/>
                    </a:ext>
                  </a:extLst>
                </a:gridCol>
                <a:gridCol w="5858647">
                  <a:extLst>
                    <a:ext uri="{9D8B030D-6E8A-4147-A177-3AD203B41FA5}">
                      <a16:colId xmlns:a16="http://schemas.microsoft.com/office/drawing/2014/main" val="41964106"/>
                    </a:ext>
                  </a:extLst>
                </a:gridCol>
              </a:tblGrid>
              <a:tr h="1322429">
                <a:tc>
                  <a:txBody>
                    <a:bodyPr/>
                    <a:lstStyle/>
                    <a:p>
                      <a:pPr marL="0" algn="r" defTabSz="685800" rtl="0" eaLnBrk="1" latinLnBrk="0" hangingPunct="1"/>
                      <a:r>
                        <a:rPr lang="es-ES" sz="1350" b="1" kern="1200" dirty="0" err="1">
                          <a:solidFill>
                            <a:schemeClr val="tx1">
                              <a:lumMod val="75000"/>
                              <a:lumOff val="25000"/>
                            </a:schemeClr>
                          </a:solidFill>
                          <a:latin typeface="+mn-lt"/>
                          <a:ea typeface="+mn-ea"/>
                          <a:cs typeface="+mn-cs"/>
                        </a:rPr>
                        <a:t>Waste</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is</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food</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algn="l" defTabSz="685800" rtl="0" eaLnBrk="1" latinLnBrk="0" hangingPunct="1"/>
                      <a:r>
                        <a:rPr lang="es-ES" sz="1400" b="0" kern="1200" dirty="0">
                          <a:solidFill>
                            <a:schemeClr val="tx1">
                              <a:lumMod val="75000"/>
                              <a:lumOff val="25000"/>
                            </a:schemeClr>
                          </a:solidFill>
                          <a:latin typeface="+mn-lt"/>
                          <a:ea typeface="+mn-ea"/>
                          <a:cs typeface="+mn-cs"/>
                        </a:rPr>
                        <a:t>Todos los productos deben poder ser desmontados/degradados y sus componentes/materiales reincorporados a ciclos naturales o industriales con el mínimo consumo de energía.</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296327606"/>
                  </a:ext>
                </a:extLst>
              </a:tr>
              <a:tr h="1322429">
                <a:tc>
                  <a:txBody>
                    <a:bodyPr/>
                    <a:lstStyle/>
                    <a:p>
                      <a:pPr marL="0" algn="r" defTabSz="685800" rtl="0" eaLnBrk="1" latinLnBrk="0" hangingPunct="1"/>
                      <a:r>
                        <a:rPr lang="es-ES" sz="1350" b="1" kern="1200" dirty="0" err="1">
                          <a:solidFill>
                            <a:schemeClr val="tx1">
                              <a:lumMod val="75000"/>
                              <a:lumOff val="25000"/>
                            </a:schemeClr>
                          </a:solidFill>
                          <a:latin typeface="+mn-lt"/>
                          <a:ea typeface="+mn-ea"/>
                          <a:cs typeface="+mn-cs"/>
                        </a:rPr>
                        <a:t>Diversity</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is</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strength</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400" b="0" kern="1200" dirty="0">
                          <a:solidFill>
                            <a:schemeClr val="tx1">
                              <a:lumMod val="75000"/>
                              <a:lumOff val="25000"/>
                            </a:schemeClr>
                          </a:solidFill>
                          <a:latin typeface="+mn-lt"/>
                          <a:ea typeface="+mn-ea"/>
                          <a:cs typeface="+mn-cs"/>
                        </a:rPr>
                        <a:t>Los sistemas naturales y antrópicos son más resistentes y </a:t>
                      </a:r>
                      <a:r>
                        <a:rPr lang="es-ES" sz="1400" b="0" kern="1200" dirty="0" err="1">
                          <a:solidFill>
                            <a:schemeClr val="tx1">
                              <a:lumMod val="75000"/>
                              <a:lumOff val="25000"/>
                            </a:schemeClr>
                          </a:solidFill>
                          <a:latin typeface="+mn-lt"/>
                          <a:ea typeface="+mn-ea"/>
                          <a:cs typeface="+mn-cs"/>
                        </a:rPr>
                        <a:t>resilentes</a:t>
                      </a:r>
                      <a:r>
                        <a:rPr lang="es-ES" sz="1400" b="0" kern="1200" dirty="0">
                          <a:solidFill>
                            <a:schemeClr val="tx1">
                              <a:lumMod val="75000"/>
                              <a:lumOff val="25000"/>
                            </a:schemeClr>
                          </a:solidFill>
                          <a:latin typeface="+mn-lt"/>
                          <a:ea typeface="+mn-ea"/>
                          <a:cs typeface="+mn-cs"/>
                        </a:rPr>
                        <a:t> cuanto mayor es su diversidad de componentes y de interacciones entre los mismos.</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507829045"/>
                  </a:ext>
                </a:extLst>
              </a:tr>
              <a:tr h="1322429">
                <a:tc>
                  <a:txBody>
                    <a:bodyPr/>
                    <a:lstStyle/>
                    <a:p>
                      <a:pPr marL="0" algn="r" defTabSz="685800" rtl="0" eaLnBrk="1" latinLnBrk="0" hangingPunct="1"/>
                      <a:r>
                        <a:rPr lang="es-ES" sz="1350" b="1" kern="1200" dirty="0">
                          <a:solidFill>
                            <a:schemeClr val="tx1">
                              <a:lumMod val="75000"/>
                              <a:lumOff val="25000"/>
                            </a:schemeClr>
                          </a:solidFill>
                          <a:latin typeface="+mn-lt"/>
                          <a:ea typeface="+mn-ea"/>
                          <a:cs typeface="+mn-cs"/>
                        </a:rPr>
                        <a:t>Energy </a:t>
                      </a:r>
                      <a:r>
                        <a:rPr lang="es-ES" sz="1350" b="1" kern="1200" dirty="0" err="1">
                          <a:solidFill>
                            <a:schemeClr val="tx1">
                              <a:lumMod val="75000"/>
                              <a:lumOff val="25000"/>
                            </a:schemeClr>
                          </a:solidFill>
                          <a:latin typeface="+mn-lt"/>
                          <a:ea typeface="+mn-ea"/>
                          <a:cs typeface="+mn-cs"/>
                        </a:rPr>
                        <a:t>from</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renewable</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sources</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400" b="0" kern="1200" dirty="0">
                          <a:solidFill>
                            <a:schemeClr val="tx1">
                              <a:lumMod val="75000"/>
                              <a:lumOff val="25000"/>
                            </a:schemeClr>
                          </a:solidFill>
                          <a:latin typeface="+mn-lt"/>
                          <a:ea typeface="+mn-ea"/>
                          <a:cs typeface="+mn-cs"/>
                        </a:rPr>
                        <a:t>Toda la energía utilizada en procesos naturales e industriales deben proceder de fuentes renovables.</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3153829018"/>
                  </a:ext>
                </a:extLst>
              </a:tr>
              <a:tr h="1184137">
                <a:tc>
                  <a:txBody>
                    <a:bodyPr/>
                    <a:lstStyle/>
                    <a:p>
                      <a:pPr marL="0" algn="r" defTabSz="685800" rtl="0" eaLnBrk="1" latinLnBrk="0" hangingPunct="1"/>
                      <a:r>
                        <a:rPr lang="es-ES" sz="1350" b="1" kern="1200" dirty="0" err="1">
                          <a:solidFill>
                            <a:schemeClr val="tx1">
                              <a:lumMod val="75000"/>
                              <a:lumOff val="25000"/>
                            </a:schemeClr>
                          </a:solidFill>
                          <a:latin typeface="+mn-lt"/>
                          <a:ea typeface="+mn-ea"/>
                          <a:cs typeface="+mn-cs"/>
                        </a:rPr>
                        <a:t>Systems</a:t>
                      </a:r>
                      <a:r>
                        <a:rPr lang="es-ES" sz="1350" b="1" kern="1200" dirty="0">
                          <a:solidFill>
                            <a:schemeClr val="tx1">
                              <a:lumMod val="75000"/>
                              <a:lumOff val="25000"/>
                            </a:schemeClr>
                          </a:solidFill>
                          <a:latin typeface="+mn-lt"/>
                          <a:ea typeface="+mn-ea"/>
                          <a:cs typeface="+mn-cs"/>
                        </a:rPr>
                        <a:t> </a:t>
                      </a:r>
                      <a:r>
                        <a:rPr lang="es-ES" sz="1350" b="1" kern="1200" dirty="0" err="1">
                          <a:solidFill>
                            <a:schemeClr val="tx1">
                              <a:lumMod val="75000"/>
                              <a:lumOff val="25000"/>
                            </a:schemeClr>
                          </a:solidFill>
                          <a:latin typeface="+mn-lt"/>
                          <a:ea typeface="+mn-ea"/>
                          <a:cs typeface="+mn-cs"/>
                        </a:rPr>
                        <a:t>thinking</a:t>
                      </a:r>
                      <a:endParaRPr lang="es-ES" sz="1350" b="1" kern="1200" dirty="0">
                        <a:solidFill>
                          <a:schemeClr val="tx1">
                            <a:lumMod val="75000"/>
                            <a:lumOff val="25000"/>
                          </a:schemeClr>
                        </a:solidFill>
                        <a:latin typeface="+mn-lt"/>
                        <a:ea typeface="+mn-ea"/>
                        <a:cs typeface="+mn-cs"/>
                      </a:endParaRP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s-ES" sz="1400" b="0" kern="1200" dirty="0">
                          <a:solidFill>
                            <a:schemeClr val="tx1">
                              <a:lumMod val="75000"/>
                              <a:lumOff val="25000"/>
                            </a:schemeClr>
                          </a:solidFill>
                          <a:latin typeface="+mn-lt"/>
                          <a:ea typeface="+mn-ea"/>
                          <a:cs typeface="+mn-cs"/>
                        </a:rPr>
                        <a:t>En el diseño de cualquier sistema, deben identificarse y evaluarse todas las relaciones lineales y no lineales entre sus componentes internos y los elementos externos.</a:t>
                      </a:r>
                    </a:p>
                  </a:txBody>
                  <a:tcPr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alpha val="24000"/>
                      </a:srgbClr>
                    </a:solidFill>
                  </a:tcPr>
                </a:tc>
                <a:extLst>
                  <a:ext uri="{0D108BD9-81ED-4DB2-BD59-A6C34878D82A}">
                    <a16:rowId xmlns:a16="http://schemas.microsoft.com/office/drawing/2014/main" val="1379458170"/>
                  </a:ext>
                </a:extLst>
              </a:tr>
            </a:tbl>
          </a:graphicData>
        </a:graphic>
      </p:graphicFrame>
    </p:spTree>
    <p:extLst>
      <p:ext uri="{BB962C8B-B14F-4D97-AF65-F5344CB8AC3E}">
        <p14:creationId xmlns:p14="http://schemas.microsoft.com/office/powerpoint/2010/main" val="4014253186"/>
      </p:ext>
    </p:extLst>
  </p:cSld>
  <p:clrMapOvr>
    <a:masterClrMapping/>
  </p:clrMapOvr>
</p:sld>
</file>

<file path=ppt/theme/theme1.xml><?xml version="1.0" encoding="utf-8"?>
<a:theme xmlns:a="http://schemas.openxmlformats.org/drawingml/2006/main" name="Larissa">
  <a:themeElements>
    <a:clrScheme name="INDUCE Colors">
      <a:dk1>
        <a:srgbClr val="000000"/>
      </a:dk1>
      <a:lt1>
        <a:srgbClr val="FFFFFF"/>
      </a:lt1>
      <a:dk2>
        <a:srgbClr val="262626"/>
      </a:dk2>
      <a:lt2>
        <a:srgbClr val="F2F2F2"/>
      </a:lt2>
      <a:accent1>
        <a:srgbClr val="1B8E95"/>
      </a:accent1>
      <a:accent2>
        <a:srgbClr val="23B98C"/>
      </a:accent2>
      <a:accent3>
        <a:srgbClr val="4FD576"/>
      </a:accent3>
      <a:accent4>
        <a:srgbClr val="87DE8D"/>
      </a:accent4>
      <a:accent5>
        <a:srgbClr val="7952A2"/>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4497</TotalTime>
  <Words>3078</Words>
  <Application>Microsoft Office PowerPoint</Application>
  <PresentationFormat>Presentación en pantalla (4:3)</PresentationFormat>
  <Paragraphs>228</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26</vt:i4>
      </vt:variant>
    </vt:vector>
  </HeadingPairs>
  <TitlesOfParts>
    <vt:vector size="32" baseType="lpstr">
      <vt:lpstr>Arial</vt:lpstr>
      <vt:lpstr>Calibri</vt:lpstr>
      <vt:lpstr>Calibri Light</vt:lpstr>
      <vt:lpstr>Wingdings</vt:lpstr>
      <vt:lpstr>Larissa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Garcia</dc:creator>
  <cp:lastModifiedBy>Juan Garcia Cuadrado</cp:lastModifiedBy>
  <cp:revision>348</cp:revision>
  <dcterms:created xsi:type="dcterms:W3CDTF">2019-05-16T08:18:17Z</dcterms:created>
  <dcterms:modified xsi:type="dcterms:W3CDTF">2019-11-26T12:41:35Z</dcterms:modified>
</cp:coreProperties>
</file>